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1" r:id="rId1"/>
  </p:sldMasterIdLst>
  <p:notesMasterIdLst>
    <p:notesMasterId r:id="rId34"/>
  </p:notesMasterIdLst>
  <p:sldIdLst>
    <p:sldId id="469" r:id="rId2"/>
    <p:sldId id="455" r:id="rId3"/>
    <p:sldId id="473" r:id="rId4"/>
    <p:sldId id="318" r:id="rId5"/>
    <p:sldId id="456" r:id="rId6"/>
    <p:sldId id="320" r:id="rId7"/>
    <p:sldId id="323" r:id="rId8"/>
    <p:sldId id="475" r:id="rId9"/>
    <p:sldId id="324" r:id="rId10"/>
    <p:sldId id="321" r:id="rId11"/>
    <p:sldId id="474" r:id="rId12"/>
    <p:sldId id="325" r:id="rId13"/>
    <p:sldId id="322" r:id="rId14"/>
    <p:sldId id="326" r:id="rId15"/>
    <p:sldId id="476" r:id="rId16"/>
    <p:sldId id="457" r:id="rId17"/>
    <p:sldId id="477" r:id="rId18"/>
    <p:sldId id="458" r:id="rId19"/>
    <p:sldId id="460" r:id="rId20"/>
    <p:sldId id="459" r:id="rId21"/>
    <p:sldId id="401" r:id="rId22"/>
    <p:sldId id="402" r:id="rId23"/>
    <p:sldId id="463" r:id="rId24"/>
    <p:sldId id="464" r:id="rId25"/>
    <p:sldId id="479" r:id="rId26"/>
    <p:sldId id="478" r:id="rId27"/>
    <p:sldId id="471" r:id="rId28"/>
    <p:sldId id="452" r:id="rId29"/>
    <p:sldId id="384" r:id="rId30"/>
    <p:sldId id="470" r:id="rId31"/>
    <p:sldId id="466" r:id="rId32"/>
    <p:sldId id="472" r:id="rId33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62ABC"/>
    <a:srgbClr val="910B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91" autoAdjust="0"/>
  </p:normalViewPr>
  <p:slideViewPr>
    <p:cSldViewPr>
      <p:cViewPr>
        <p:scale>
          <a:sx n="80" d="100"/>
          <a:sy n="80" d="100"/>
        </p:scale>
        <p:origin x="-1062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1B0B196-173A-4E1D-8C64-8FBB24CC4192}" type="datetimeFigureOut">
              <a:rPr lang="pt-BR"/>
              <a:pPr>
                <a:defRPr/>
              </a:pPr>
              <a:t>04/09/2014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4CFC8F1-BC96-480C-91E3-368B904B36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03722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E39B9C0-78CC-4B3E-A85B-4D09B6EE80D7}" type="slidenum">
              <a:rPr lang="pt-BR" sz="1200"/>
              <a:pPr algn="r"/>
              <a:t>21</a:t>
            </a:fld>
            <a:endParaRPr lang="pt-BR" sz="12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CFC8F1-BC96-480C-91E3-368B904B3639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Arial" pitchFamily="34" charset="0"/>
            </a:endParaRPr>
          </a:p>
        </p:txBody>
      </p:sp>
      <p:sp>
        <p:nvSpPr>
          <p:cNvPr id="1710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336C8D-2B1F-4A4F-857B-0052F1820AC7}" type="slidenum">
              <a:rPr lang="pt-BR" smtClean="0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 algn="ctr">
              <a:defRPr b="1" cap="all" baseline="0"/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7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A504689-2EBF-47D1-AFD8-8EA5FFE49377}" type="datetime4">
              <a:rPr lang="pt-BR" smtClean="0"/>
              <a:pPr>
                <a:defRPr/>
              </a:pPr>
              <a:t>4 de setembro de 2014</a:t>
            </a:fld>
            <a:endParaRPr lang="pt-BR"/>
          </a:p>
        </p:txBody>
      </p:sp>
      <p:sp>
        <p:nvSpPr>
          <p:cNvPr id="10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2D958E9-AD3B-4EA1-95EB-35E87A0AD27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Pr>
        <a:solidFill>
          <a:schemeClr val="bg1">
            <a:alpha val="38823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857232"/>
            <a:ext cx="8082000" cy="642942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700" smtClean="0"/>
            </a:lvl1pPr>
          </a:lstStyle>
          <a:p>
            <a:pPr>
              <a:defRPr/>
            </a:pPr>
            <a:fld id="{D3A82F46-488E-4D45-A14C-6C4A91730B76}" type="datetime4">
              <a:rPr lang="pt-BR" smtClean="0"/>
              <a:pPr>
                <a:defRPr/>
              </a:pPr>
              <a:t>4 de setembro de 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6AE756-639E-4529-9F19-B566C1F7DCC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4"/>
            <a:ext cx="2057400" cy="5516563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1"/>
            <a:ext cx="5562600" cy="5516564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 sz="700" smtClean="0"/>
            </a:lvl1pPr>
          </a:lstStyle>
          <a:p>
            <a:pPr>
              <a:defRPr/>
            </a:pPr>
            <a:fld id="{5D8B0374-94F9-4D00-81E0-E5F9612910C7}" type="datetime4">
              <a:rPr lang="pt-BR" smtClean="0"/>
              <a:pPr>
                <a:defRPr/>
              </a:pPr>
              <a:t>4 de setembro de 2014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631366E-B745-48D4-9024-A1B241EB12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857232"/>
            <a:ext cx="8082000" cy="642942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pt-BR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03507-7B84-4A4A-B358-F64BCBAC086A}" type="datetime4">
              <a:rPr lang="pt-BR" smtClean="0"/>
              <a:pPr>
                <a:defRPr/>
              </a:pPr>
              <a:t>4 de setembro de 2014</a:t>
            </a:fld>
            <a:endParaRPr lang="pt-BR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2DD44-B5D1-4228-B755-BDF940292C9C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857232"/>
            <a:ext cx="8082000" cy="642942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pt-BR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Número de Slide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78E23-5471-40F1-8321-AECEB78CEFE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857232"/>
            <a:ext cx="8082000" cy="642942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8CAB1-156E-4E44-BAD9-AD646755C81C}" type="datetime4">
              <a:rPr lang="pt-BR" smtClean="0"/>
              <a:pPr>
                <a:defRPr/>
              </a:pPr>
              <a:t>4 de setembro de 2014</a:t>
            </a:fld>
            <a:endParaRPr lang="pt-BR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69C56-0C2A-46EB-8230-C25E5EEC051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857232"/>
            <a:ext cx="8082000" cy="642942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857232"/>
            <a:ext cx="8082000" cy="642942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pt-BR" dirty="0" smtClean="0"/>
              <a:t>Clique para editar o estilo do título mestre</a:t>
            </a:r>
            <a:endParaRPr lang="en-US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928802"/>
            <a:ext cx="8153400" cy="4167198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</p:txBody>
      </p:sp>
      <p:sp>
        <p:nvSpPr>
          <p:cNvPr id="4" name="Espaço Reservado para Número de Slide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811ACFC-269B-4EFB-BCCE-195BF673E53B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5" y="2743204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7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700" smtClean="0"/>
            </a:lvl1pPr>
          </a:lstStyle>
          <a:p>
            <a:pPr>
              <a:defRPr/>
            </a:pPr>
            <a:fld id="{006FAB06-6FF5-41CC-954D-DFAA94B9AF86}" type="datetime4">
              <a:rPr lang="pt-BR" smtClean="0"/>
              <a:pPr>
                <a:defRPr/>
              </a:pPr>
              <a:t>4 de setembro de 2014</a:t>
            </a:fld>
            <a:endParaRPr lang="pt-BR"/>
          </a:p>
        </p:txBody>
      </p:sp>
      <p:sp>
        <p:nvSpPr>
          <p:cNvPr id="8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3A6607F-057F-41E4-9449-3EF3488F12C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9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857232"/>
            <a:ext cx="8082000" cy="642942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857367"/>
            <a:ext cx="3886200" cy="430420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857365"/>
            <a:ext cx="3886200" cy="4304202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</p:txBody>
      </p:sp>
      <p:sp>
        <p:nvSpPr>
          <p:cNvPr id="5" name="Espaço Reservado para Data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z="700" smtClean="0"/>
            </a:lvl1pPr>
          </a:lstStyle>
          <a:p>
            <a:pPr>
              <a:defRPr/>
            </a:pPr>
            <a:fld id="{D9B04741-EE87-4B67-BD66-EBE9F28F2E97}" type="datetime4">
              <a:rPr lang="pt-BR" smtClean="0"/>
              <a:pPr>
                <a:defRPr/>
              </a:pPr>
              <a:t>4 de setembro de 2014</a:t>
            </a:fld>
            <a:endParaRPr lang="pt-BR"/>
          </a:p>
        </p:txBody>
      </p:sp>
      <p:sp>
        <p:nvSpPr>
          <p:cNvPr id="6" name="Espaço Reservado para Número de Slide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 smtClean="0"/>
            </a:lvl1pPr>
          </a:lstStyle>
          <a:p>
            <a:pPr>
              <a:defRPr/>
            </a:pPr>
            <a:fld id="{BC97F760-ADFF-415B-BBA9-C660BA0A872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Espaço Reservado para Rodapé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911" y="857232"/>
            <a:ext cx="8082000" cy="642942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500306"/>
            <a:ext cx="3886200" cy="3519494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500306"/>
            <a:ext cx="3886200" cy="3519494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857364"/>
            <a:ext cx="3886200" cy="535316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857364"/>
            <a:ext cx="3886200" cy="535316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7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z="700" smtClean="0"/>
            </a:lvl1pPr>
          </a:lstStyle>
          <a:p>
            <a:pPr>
              <a:defRPr/>
            </a:pPr>
            <a:fld id="{B7B002FF-EFA7-4291-ADA8-C627251085B1}" type="datetime4">
              <a:rPr lang="pt-BR" smtClean="0"/>
              <a:pPr>
                <a:defRPr/>
              </a:pPr>
              <a:t>4 de setembro de 2014</a:t>
            </a:fld>
            <a:endParaRPr lang="pt-BR"/>
          </a:p>
        </p:txBody>
      </p:sp>
      <p:sp>
        <p:nvSpPr>
          <p:cNvPr id="8" name="Espaço Reservado para Número de Slid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 smtClean="0"/>
            </a:lvl1pPr>
          </a:lstStyle>
          <a:p>
            <a:pPr>
              <a:defRPr/>
            </a:pPr>
            <a:fld id="{63DE360F-8AF7-4090-AF94-D1F99F38E3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9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911" y="857232"/>
            <a:ext cx="8082000" cy="642942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3775B-5118-4D49-8451-86E8DA0A74F1}" type="datetime4">
              <a:rPr lang="pt-BR" smtClean="0"/>
              <a:pPr>
                <a:defRPr/>
              </a:pPr>
              <a:t>4 de setembro de 2014</a:t>
            </a:fld>
            <a:endParaRPr lang="pt-BR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50012-E5BA-4D69-9E4D-51090FA53A66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700" smtClean="0"/>
            </a:lvl1pPr>
          </a:lstStyle>
          <a:p>
            <a:pPr>
              <a:defRPr/>
            </a:pPr>
            <a:fld id="{4781AA77-4DC7-48A7-AECC-E730D227D1CF}" type="datetime4">
              <a:rPr lang="pt-BR" smtClean="0"/>
              <a:pPr>
                <a:defRPr/>
              </a:pPr>
              <a:t>4 de setembro de 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7598FF4-EE26-41A0-B0E6-CE4323AFC24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857232"/>
            <a:ext cx="8082000" cy="642942"/>
          </a:xfrm>
        </p:spPr>
        <p:txBody>
          <a:bodyPr/>
          <a:lstStyle>
            <a:lvl1pPr algn="ctr">
              <a:buNone/>
              <a:defRPr sz="4400" b="1"/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2000240"/>
            <a:ext cx="1600200" cy="409576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2000242"/>
            <a:ext cx="6400800" cy="4143404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B0AB4-C1C6-42E1-8E21-3437957840B9}" type="datetime4">
              <a:rPr lang="pt-BR" smtClean="0"/>
              <a:pPr>
                <a:defRPr/>
              </a:pPr>
              <a:t>4 de setembro de 2014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31D9B-81E1-41E7-8910-803DE3152CF6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Pr>
        <a:solidFill>
          <a:schemeClr val="accent1">
            <a:alpha val="52156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tângulo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tângulo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9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 sz="700" smtClean="0"/>
            </a:lvl1pPr>
          </a:lstStyle>
          <a:p>
            <a:pPr>
              <a:defRPr/>
            </a:pPr>
            <a:fld id="{3C6A10B9-0BDB-4104-A26F-7931065A8E20}" type="datetime4">
              <a:rPr lang="pt-BR" smtClean="0"/>
              <a:pPr>
                <a:defRPr/>
              </a:pPr>
              <a:t>4 de setembro de 2014</a:t>
            </a:fld>
            <a:endParaRPr lang="pt-BR"/>
          </a:p>
        </p:txBody>
      </p:sp>
      <p:sp>
        <p:nvSpPr>
          <p:cNvPr id="10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89693B8B-06E1-4F21-A29B-535D0523695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1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ço Reservado para Título 21"/>
          <p:cNvSpPr>
            <a:spLocks noGrp="1"/>
          </p:cNvSpPr>
          <p:nvPr>
            <p:ph type="title"/>
          </p:nvPr>
        </p:nvSpPr>
        <p:spPr bwMode="auto">
          <a:xfrm>
            <a:off x="642938" y="857250"/>
            <a:ext cx="8081962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Título Mestre</a:t>
            </a:r>
            <a:endParaRPr lang="en-US" smtClean="0"/>
          </a:p>
        </p:txBody>
      </p:sp>
      <p:sp>
        <p:nvSpPr>
          <p:cNvPr id="2051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612775" y="1857375"/>
            <a:ext cx="8153400" cy="426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7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608953F9-7359-4803-ACD0-4BEA1E3480D5}" type="datetime4">
              <a:rPr lang="pt-BR" smtClean="0"/>
              <a:pPr>
                <a:defRPr/>
              </a:pPr>
              <a:t>4 de setembro de 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9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571500" y="1571625"/>
            <a:ext cx="8572500" cy="24923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tângulo 7"/>
          <p:cNvSpPr/>
          <p:nvPr/>
        </p:nvSpPr>
        <p:spPr>
          <a:xfrm>
            <a:off x="0" y="1573213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5716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571625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6C5692B2-0CE2-4679-83CD-61DFFD37C513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  <p:pic>
        <p:nvPicPr>
          <p:cNvPr id="2058" name="Imagem 9" descr="imagem.JPG"/>
          <p:cNvPicPr>
            <a:picLocks noChangeAspect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0"/>
            <a:ext cx="9144000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Imagem 9" descr="imagem.JPG"/>
          <p:cNvPicPr>
            <a:picLocks noChangeAspect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0"/>
            <a:ext cx="9144000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26" r:id="rId6"/>
    <p:sldLayoutId id="2147483835" r:id="rId7"/>
    <p:sldLayoutId id="2147483827" r:id="rId8"/>
    <p:sldLayoutId id="2147483836" r:id="rId9"/>
    <p:sldLayoutId id="2147483837" r:id="rId10"/>
    <p:sldLayoutId id="2147483838" r:id="rId11"/>
    <p:sldLayoutId id="2147483828" r:id="rId12"/>
    <p:sldLayoutId id="2147483839" r:id="rId13"/>
    <p:sldLayoutId id="2147483829" r:id="rId14"/>
    <p:sldLayoutId id="2147483840" r:id="rId15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eorg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eorg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eorg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eorgi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eorgia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eorgia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eorgia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eorgia" pitchFamily="18" charset="0"/>
        </a:defRPr>
      </a:lvl9pPr>
    </p:titleStyle>
    <p:bodyStyle>
      <a:lvl1pPr marL="514350" indent="-514350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Georgia" pitchFamily="18" charset="0"/>
        <a:buAutoNum type="alphaLcParenR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879475" indent="-5143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4572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Georgia" pitchFamily="18" charset="0"/>
        <a:buAutoNum type="alphaLcParenR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457200" algn="l" rtl="0" fontAlgn="base">
        <a:spcBef>
          <a:spcPts val="400"/>
        </a:spcBef>
        <a:spcAft>
          <a:spcPct val="0"/>
        </a:spcAft>
        <a:buClr>
          <a:srgbClr val="FFC000"/>
        </a:buClr>
        <a:buSzPct val="75000"/>
        <a:buFont typeface="Georgia" pitchFamily="18" charset="0"/>
        <a:buAutoNum type="alphaLcParenR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A20000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creativecommons.org/licenses/by-nc-nd/3.0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.ufsc.br/consultasAcessos/SABERBasesAcessoRestrito.ht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trs.setic.ufsc.br/otrs/public.pl?Action=PublicFAQExplorer;CategoryID=82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.ufsc.br/design/moduloIIIatualizado.pdf" TargetMode="External"/><Relationship Id="rId2" Type="http://schemas.openxmlformats.org/officeDocument/2006/relationships/hyperlink" Target="http://creativecommons.org/licenses/by-nc-nd/3.0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749337"/>
            <a:ext cx="9144000" cy="2471751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t-BR" sz="2500" dirty="0" smtClean="0">
                <a:cs typeface="Arial" pitchFamily="34" charset="0"/>
              </a:rPr>
              <a:t/>
            </a:r>
            <a:br>
              <a:rPr lang="pt-BR" sz="2500" dirty="0" smtClean="0">
                <a:cs typeface="Arial" pitchFamily="34" charset="0"/>
              </a:rPr>
            </a:br>
            <a:r>
              <a:rPr lang="pt-BR" sz="2500" dirty="0" smtClean="0">
                <a:cs typeface="Arial" pitchFamily="34" charset="0"/>
              </a:rPr>
              <a:t/>
            </a:r>
            <a:br>
              <a:rPr lang="pt-BR" sz="2500" dirty="0" smtClean="0">
                <a:cs typeface="Arial" pitchFamily="34" charset="0"/>
              </a:rPr>
            </a:br>
            <a:r>
              <a:rPr lang="pt-BR" sz="2500" dirty="0" smtClean="0">
                <a:cs typeface="Times New Roman" pitchFamily="18" charset="0"/>
              </a:rPr>
              <a:t> </a:t>
            </a:r>
            <a:r>
              <a:rPr lang="pt-BR" sz="3200" cap="none" dirty="0" smtClean="0">
                <a:cs typeface="Times New Roman" pitchFamily="18" charset="0"/>
              </a:rPr>
              <a:t>Procedimentos para apresentação e normalização de trabalhos acadêmicos:</a:t>
            </a:r>
            <a:br>
              <a:rPr lang="pt-BR" sz="3200" cap="none" dirty="0" smtClean="0">
                <a:cs typeface="Times New Roman" pitchFamily="18" charset="0"/>
              </a:rPr>
            </a:br>
            <a:r>
              <a:rPr lang="pt-BR" sz="3200" cap="none" dirty="0" smtClean="0">
                <a:cs typeface="Times New Roman" pitchFamily="18" charset="0"/>
              </a:rPr>
              <a:t> </a:t>
            </a:r>
            <a:br>
              <a:rPr lang="pt-BR" sz="3200" cap="none" dirty="0" smtClean="0">
                <a:cs typeface="Times New Roman" pitchFamily="18" charset="0"/>
              </a:rPr>
            </a:br>
            <a:r>
              <a:rPr lang="pt-BR" sz="4200" dirty="0" smtClean="0">
                <a:cs typeface="Times New Roman" pitchFamily="18" charset="0"/>
              </a:rPr>
              <a:t>Citações em documentos </a:t>
            </a:r>
            <a:r>
              <a:rPr lang="pt-BR" sz="3200" dirty="0" smtClean="0">
                <a:cs typeface="Times New Roman" pitchFamily="18" charset="0"/>
              </a:rPr>
              <a:t/>
            </a:r>
            <a:br>
              <a:rPr lang="pt-BR" sz="3200" dirty="0" smtClean="0">
                <a:cs typeface="Times New Roman" pitchFamily="18" charset="0"/>
              </a:rPr>
            </a:br>
            <a:r>
              <a:rPr lang="pt-BR" sz="3200" dirty="0" smtClean="0">
                <a:cs typeface="Times New Roman" pitchFamily="18" charset="0"/>
              </a:rPr>
              <a:t>(NBR 10520:2002)</a:t>
            </a:r>
          </a:p>
        </p:txBody>
      </p:sp>
      <p:sp>
        <p:nvSpPr>
          <p:cNvPr id="14339" name="Subtítulo 2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pPr>
              <a:buFont typeface="+mj-lt"/>
              <a:buNone/>
            </a:pPr>
            <a:r>
              <a:rPr lang="pt-BR" sz="1900" b="1" dirty="0" smtClean="0"/>
              <a:t>UNIVERSIDADE FEDERAL DE SANTA CATARINA. Biblioteca Universitária . Programa de Capacitação.</a:t>
            </a:r>
            <a:endParaRPr lang="pt-BR" sz="1900" dirty="0" smtClean="0"/>
          </a:p>
        </p:txBody>
      </p:sp>
      <p:sp>
        <p:nvSpPr>
          <p:cNvPr id="14341" name="Retângulo 3"/>
          <p:cNvSpPr>
            <a:spLocks noChangeArrowheads="1"/>
          </p:cNvSpPr>
          <p:nvPr/>
        </p:nvSpPr>
        <p:spPr bwMode="auto">
          <a:xfrm>
            <a:off x="19179" y="6357958"/>
            <a:ext cx="22485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1600" b="1" dirty="0" smtClean="0">
                <a:latin typeface="Georgia" pitchFamily="18" charset="0"/>
              </a:rPr>
              <a:t>Setembro </a:t>
            </a:r>
            <a:r>
              <a:rPr lang="pt-BR" sz="1600" b="1" dirty="0">
                <a:latin typeface="Georgia" pitchFamily="18" charset="0"/>
              </a:rPr>
              <a:t>de </a:t>
            </a:r>
            <a:r>
              <a:rPr lang="pt-BR" sz="1600" b="1" dirty="0" smtClean="0">
                <a:latin typeface="Georgia" pitchFamily="18" charset="0"/>
              </a:rPr>
              <a:t>2014</a:t>
            </a:r>
            <a:endParaRPr lang="pt-BR" sz="1600" b="1" dirty="0">
              <a:latin typeface="Georgia" pitchFamily="18" charset="0"/>
            </a:endParaRPr>
          </a:p>
        </p:txBody>
      </p:sp>
      <p:pic>
        <p:nvPicPr>
          <p:cNvPr id="14342" name="Picture 1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72206"/>
            <a:ext cx="7143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7"/>
          <p:cNvSpPr>
            <a:spLocks noGrp="1" noChangeArrowheads="1"/>
          </p:cNvSpPr>
          <p:nvPr>
            <p:ph sz="quarter" idx="1"/>
          </p:nvPr>
        </p:nvSpPr>
        <p:spPr>
          <a:xfrm>
            <a:off x="611560" y="2204864"/>
            <a:ext cx="7703641" cy="4167187"/>
          </a:xfrm>
        </p:spPr>
        <p:txBody>
          <a:bodyPr/>
          <a:lstStyle/>
          <a:p>
            <a:pPr marL="361950" indent="-361950" algn="just">
              <a:buClr>
                <a:schemeClr val="accent2">
                  <a:lumMod val="75000"/>
                </a:schemeClr>
              </a:buClr>
              <a:buSzPct val="100000"/>
            </a:pPr>
            <a:r>
              <a:rPr lang="en-US" sz="2700" dirty="0" smtClean="0"/>
              <a:t> </a:t>
            </a:r>
            <a:r>
              <a:rPr lang="pt-BR" sz="2700" dirty="0" smtClean="0"/>
              <a:t>é a transcrição das ideias de um autor usando  as próprias palavras;</a:t>
            </a:r>
          </a:p>
          <a:p>
            <a:pPr marL="361950" indent="-361950" algn="just">
              <a:buClr>
                <a:schemeClr val="accent2">
                  <a:lumMod val="75000"/>
                </a:schemeClr>
              </a:buClr>
            </a:pPr>
            <a:endParaRPr lang="pt-BR" sz="1200" dirty="0" smtClean="0"/>
          </a:p>
          <a:p>
            <a:pPr marL="361950" lvl="1" indent="-361950" algn="just">
              <a:spcBef>
                <a:spcPct val="50000"/>
              </a:spcBef>
              <a:buClr>
                <a:schemeClr val="accent2">
                  <a:lumMod val="75000"/>
                </a:schemeClr>
              </a:buClr>
              <a:buSzPct val="100000"/>
              <a:buFont typeface="Georgia" pitchFamily="18" charset="0"/>
              <a:buAutoNum type="alphaLcParenR" startAt="2"/>
            </a:pPr>
            <a:r>
              <a:rPr lang="pt-BR" sz="2700" dirty="0" smtClean="0"/>
              <a:t> não se utilizam aspas nas citações indiretas e o número de página é opcional.</a:t>
            </a:r>
          </a:p>
          <a:p>
            <a:pPr marL="0" indent="0" algn="just">
              <a:buFontTx/>
              <a:buNone/>
            </a:pPr>
            <a:endParaRPr lang="en-US" sz="2700" dirty="0" smtClean="0"/>
          </a:p>
          <a:p>
            <a:pPr marL="0" indent="0" algn="just">
              <a:buFontTx/>
              <a:buNone/>
            </a:pPr>
            <a:endParaRPr lang="pt-BR" sz="2700" dirty="0" smtClean="0"/>
          </a:p>
          <a:p>
            <a:pPr marL="0" indent="0">
              <a:buFont typeface="Georgia" pitchFamily="18" charset="0"/>
              <a:buChar char="•"/>
            </a:pPr>
            <a:endParaRPr lang="pt-BR" sz="27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7403F03-DCC6-404D-9C78-1D934242BE98}" type="slidenum">
              <a:rPr lang="pt-BR"/>
              <a:pPr>
                <a:defRPr/>
              </a:pPr>
              <a:t>10</a:t>
            </a:fld>
            <a:endParaRPr lang="pt-BR" dirty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200" dirty="0" smtClean="0"/>
              <a:t>Regras gerais: citação </a:t>
            </a:r>
            <a:r>
              <a:rPr lang="pt-BR" sz="3200" dirty="0" smtClean="0">
                <a:solidFill>
                  <a:srgbClr val="FF0000"/>
                </a:solidFill>
              </a:rPr>
              <a:t>in</a:t>
            </a:r>
            <a:r>
              <a:rPr lang="pt-BR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direta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39552" y="1844824"/>
            <a:ext cx="8153400" cy="468052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lphaLcParenR"/>
              <a:defRPr/>
            </a:pPr>
            <a:r>
              <a:rPr lang="pt-BR" sz="2600" dirty="0" smtClean="0"/>
              <a:t>leia e releia o texto original até que seja capaz de  reescrevê-lo com suas próprias palavras;</a:t>
            </a:r>
          </a:p>
          <a:p>
            <a:pPr eaLnBrk="1" hangingPunct="1">
              <a:spcBef>
                <a:spcPct val="50000"/>
              </a:spcBef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lphaLcParenR"/>
              <a:defRPr/>
            </a:pPr>
            <a:r>
              <a:rPr lang="pt-BR" sz="2600" dirty="0" smtClean="0"/>
              <a:t> não use aspas nas citações indiretas/paráfrases;</a:t>
            </a:r>
          </a:p>
          <a:p>
            <a:pPr eaLnBrk="1" hangingPunct="1">
              <a:spcBef>
                <a:spcPct val="50000"/>
              </a:spcBef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lphaLcParenR"/>
              <a:defRPr/>
            </a:pPr>
            <a:r>
              <a:rPr lang="pt-BR" sz="2600" dirty="0"/>
              <a:t>c</a:t>
            </a:r>
            <a:r>
              <a:rPr lang="pt-BR" sz="2600" dirty="0" smtClean="0"/>
              <a:t>omo em qualquer citação, é obrigatório registrar a autoria da ideia, ou seja, indicar a fonte consultada o mais próximo possível do trecho citado;</a:t>
            </a:r>
          </a:p>
          <a:p>
            <a:pPr eaLnBrk="1" hangingPunct="1">
              <a:spcBef>
                <a:spcPct val="50000"/>
              </a:spcBef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lphaLcParenR"/>
              <a:defRPr/>
            </a:pPr>
            <a:r>
              <a:rPr lang="pt-BR" sz="2600" dirty="0"/>
              <a:t>o</a:t>
            </a:r>
            <a:r>
              <a:rPr lang="pt-BR" sz="2600" dirty="0" smtClean="0"/>
              <a:t> leitor deve compreender claramente a diferença entre as ideias do autor do trabalho das ideias citadas de outra fonte.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811ACFC-269B-4EFB-BCCE-195BF673E53B}" type="slidenum">
              <a:rPr lang="pt-BR" smtClean="0"/>
              <a:pPr>
                <a:defRPr/>
              </a:pPr>
              <a:t>11</a:t>
            </a:fld>
            <a:endParaRPr lang="pt-BR" dirty="0"/>
          </a:p>
        </p:txBody>
      </p:sp>
      <p:sp>
        <p:nvSpPr>
          <p:cNvPr id="6" name="Título 3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300" dirty="0" smtClean="0"/>
              <a:t>Dicas para a citação </a:t>
            </a:r>
            <a:r>
              <a:rPr lang="pt-BR" sz="3300" dirty="0">
                <a:solidFill>
                  <a:srgbClr val="FF0000"/>
                </a:solidFill>
              </a:rPr>
              <a:t>in</a:t>
            </a:r>
            <a:r>
              <a:rPr lang="pt-BR" sz="3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direta</a:t>
            </a:r>
            <a:endParaRPr lang="pt-BR" sz="33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Subtítulo 2"/>
          <p:cNvSpPr>
            <a:spLocks noGrp="1"/>
          </p:cNvSpPr>
          <p:nvPr>
            <p:ph sz="quarter" idx="1"/>
          </p:nvPr>
        </p:nvSpPr>
        <p:spPr>
          <a:xfrm>
            <a:off x="539552" y="1928813"/>
            <a:ext cx="8226623" cy="4167187"/>
          </a:xfrm>
        </p:spPr>
        <p:txBody>
          <a:bodyPr/>
          <a:lstStyle/>
          <a:p>
            <a:pPr marL="0" indent="0" algn="just">
              <a:buFontTx/>
              <a:buNone/>
            </a:pPr>
            <a:r>
              <a:rPr lang="pt-BR" sz="2600" b="1" dirty="0" smtClean="0"/>
              <a:t>Exemplos:</a:t>
            </a:r>
          </a:p>
          <a:p>
            <a:pPr marL="0" indent="0" algn="just">
              <a:buFontTx/>
              <a:buNone/>
            </a:pPr>
            <a:r>
              <a:rPr lang="pt-BR" sz="2600" dirty="0" smtClean="0"/>
              <a:t>Toda ciência utiliza inúmeras técnicas na obtenção de seus propósitos, quaisquer que sejam os métodos ou procedimentos empregados </a:t>
            </a:r>
            <a:r>
              <a:rPr lang="pt-BR" sz="2600" dirty="0" smtClean="0">
                <a:solidFill>
                  <a:schemeClr val="tx2"/>
                </a:solidFill>
              </a:rPr>
              <a:t>(MARCONI; LAKATOS, 2007). </a:t>
            </a:r>
          </a:p>
          <a:p>
            <a:pPr marL="0" indent="0" algn="just">
              <a:buFontTx/>
              <a:buNone/>
            </a:pPr>
            <a:endParaRPr lang="pt-BR" sz="2600" dirty="0" smtClean="0">
              <a:solidFill>
                <a:schemeClr val="tx2"/>
              </a:solidFill>
            </a:endParaRPr>
          </a:p>
          <a:p>
            <a:pPr marL="0" indent="0" algn="just">
              <a:buFontTx/>
              <a:buNone/>
            </a:pPr>
            <a:r>
              <a:rPr lang="pt-BR" sz="2600" dirty="0" smtClean="0">
                <a:solidFill>
                  <a:schemeClr val="tx2"/>
                </a:solidFill>
              </a:rPr>
              <a:t>Davenport e </a:t>
            </a:r>
            <a:r>
              <a:rPr lang="pt-BR" sz="2600" dirty="0" err="1" smtClean="0">
                <a:solidFill>
                  <a:schemeClr val="tx2"/>
                </a:solidFill>
              </a:rPr>
              <a:t>Prusak</a:t>
            </a:r>
            <a:r>
              <a:rPr lang="pt-BR" sz="2600" dirty="0" smtClean="0">
                <a:solidFill>
                  <a:schemeClr val="tx2"/>
                </a:solidFill>
              </a:rPr>
              <a:t> (1998) </a:t>
            </a:r>
            <a:r>
              <a:rPr lang="pt-BR" sz="2600" dirty="0" smtClean="0"/>
              <a:t>destacam que um dos fatores de sucesso pode depender de saber a diferença entre dado, informação e conhecimento.</a:t>
            </a:r>
          </a:p>
          <a:p>
            <a:pPr marL="0" indent="0" algn="just">
              <a:buFontTx/>
              <a:buNone/>
            </a:pPr>
            <a:endParaRPr lang="pt-BR" sz="26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0B15711-C102-449B-9B7C-B465A944CE1A}" type="slidenum">
              <a:rPr lang="pt-BR"/>
              <a:pPr>
                <a:defRPr/>
              </a:pPr>
              <a:t>12</a:t>
            </a:fld>
            <a:endParaRPr lang="pt-BR" dirty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200" dirty="0" smtClean="0"/>
              <a:t>Regras gerais: citação </a:t>
            </a:r>
            <a:r>
              <a:rPr lang="pt-BR" sz="3200" dirty="0" smtClean="0">
                <a:solidFill>
                  <a:srgbClr val="FF0000"/>
                </a:solidFill>
              </a:rPr>
              <a:t>in</a:t>
            </a:r>
            <a:r>
              <a:rPr lang="pt-BR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direta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7"/>
          <p:cNvSpPr>
            <a:spLocks noGrp="1" noChangeArrowheads="1"/>
          </p:cNvSpPr>
          <p:nvPr>
            <p:ph sz="quarter" idx="1"/>
          </p:nvPr>
        </p:nvSpPr>
        <p:spPr>
          <a:xfrm>
            <a:off x="612775" y="2576885"/>
            <a:ext cx="8153400" cy="2868339"/>
          </a:xfrm>
        </p:spPr>
        <p:txBody>
          <a:bodyPr/>
          <a:lstStyle/>
          <a:p>
            <a:pPr marL="0" indent="0" algn="just">
              <a:buFontTx/>
              <a:buNone/>
            </a:pPr>
            <a:endParaRPr lang="pt-BR" sz="3200" dirty="0" smtClean="0"/>
          </a:p>
          <a:p>
            <a:pPr marL="0" indent="0">
              <a:buFontTx/>
              <a:buNone/>
            </a:pPr>
            <a:r>
              <a:rPr lang="pt-BR" sz="3200" dirty="0" smtClean="0"/>
              <a:t>“</a:t>
            </a:r>
            <a:r>
              <a:rPr lang="pt-BR" sz="3500" dirty="0" smtClean="0"/>
              <a:t>Citação direta ou indireta de um texto o qual não se teve acesso ao original.” </a:t>
            </a:r>
          </a:p>
          <a:p>
            <a:pPr marL="0" indent="0">
              <a:buFontTx/>
              <a:buNone/>
            </a:pPr>
            <a:r>
              <a:rPr lang="pt-BR" sz="2000" dirty="0" smtClean="0"/>
              <a:t>(ASSOCIAÇÃO BRASILEIRA DE NORMAS TÉCNICAS, 2002, p. 1).</a:t>
            </a:r>
          </a:p>
          <a:p>
            <a:pPr marL="0" indent="0" algn="just">
              <a:buFontTx/>
              <a:buNone/>
            </a:pPr>
            <a:endParaRPr lang="pt-BR" sz="2000" dirty="0"/>
          </a:p>
          <a:p>
            <a:pPr marL="0" indent="0">
              <a:buFont typeface="Georgia" pitchFamily="18" charset="0"/>
              <a:buChar char="•"/>
            </a:pPr>
            <a:endParaRPr lang="pt-BR" sz="28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F4046E7-3568-427E-9486-712DCDC80AFF}" type="slidenum">
              <a:rPr lang="pt-BR"/>
              <a:pPr>
                <a:defRPr/>
              </a:pPr>
              <a:t>13</a:t>
            </a:fld>
            <a:endParaRPr lang="pt-BR" dirty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200" dirty="0" smtClean="0"/>
              <a:t>Regras gerais: citação </a:t>
            </a:r>
            <a:r>
              <a:rPr lang="pt-BR" sz="3200" dirty="0" smtClean="0">
                <a:solidFill>
                  <a:schemeClr val="accent6">
                    <a:lumMod val="75000"/>
                    <a:lumOff val="25000"/>
                  </a:schemeClr>
                </a:solidFill>
              </a:rPr>
              <a:t>de citação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775" y="1928813"/>
            <a:ext cx="8153400" cy="4167187"/>
          </a:xfrm>
          <a:ln w="0">
            <a:solidFill>
              <a:schemeClr val="bg1"/>
            </a:solidFill>
          </a:ln>
          <a:effectLst>
            <a:outerShdw dist="107763" dir="2700000" algn="ctr" rotWithShape="0">
              <a:schemeClr val="bg1"/>
            </a:outerShdw>
          </a:effectLst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t-PT" sz="2400" dirty="0" smtClean="0">
                <a:solidFill>
                  <a:schemeClr val="tx2"/>
                </a:solidFill>
                <a:cs typeface="Times New Roman" pitchFamily="18" charset="0"/>
              </a:rPr>
              <a:t>Leedy (1988 apud RICHARDSON, 1991, p. 417) </a:t>
            </a:r>
            <a:r>
              <a:rPr lang="pt-PT" sz="2400" dirty="0" smtClean="0">
                <a:cs typeface="Times New Roman" pitchFamily="18" charset="0"/>
              </a:rPr>
              <a:t>compartilha deste ponto de vista ao afirmar “os estudantes estão enganados quando acreditam que eles estão fazendo pesquisa, quando de fato eles estão apenas transferindo informação factual [...]”.</a:t>
            </a:r>
          </a:p>
          <a:p>
            <a:pPr marL="0" lvl="3" indent="0" algn="just">
              <a:lnSpc>
                <a:spcPct val="90000"/>
              </a:lnSpc>
              <a:buFontTx/>
              <a:buNone/>
            </a:pPr>
            <a:endParaRPr lang="en-US" dirty="0" smtClean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sz="2000" b="1" dirty="0" err="1" smtClean="0"/>
              <a:t>Nas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referências</a:t>
            </a:r>
            <a:r>
              <a:rPr lang="en-US" sz="2000" b="1" dirty="0" smtClean="0"/>
              <a:t>:</a:t>
            </a:r>
            <a:r>
              <a:rPr lang="en-US" sz="2000" dirty="0" smtClean="0"/>
              <a:t> </a:t>
            </a:r>
            <a:r>
              <a:rPr lang="en-US" sz="2000" dirty="0" err="1" smtClean="0"/>
              <a:t>Deve</a:t>
            </a:r>
            <a:r>
              <a:rPr lang="en-US" sz="2000" dirty="0" smtClean="0"/>
              <a:t>-se </a:t>
            </a:r>
            <a:r>
              <a:rPr lang="en-US" sz="2000" dirty="0" err="1" smtClean="0"/>
              <a:t>fazer</a:t>
            </a:r>
            <a:r>
              <a:rPr lang="en-US" sz="2000" dirty="0" smtClean="0"/>
              <a:t> </a:t>
            </a:r>
            <a:r>
              <a:rPr lang="en-US" sz="2000" dirty="0" err="1" smtClean="0"/>
              <a:t>somente</a:t>
            </a:r>
            <a:r>
              <a:rPr lang="en-US" sz="2000" dirty="0" smtClean="0"/>
              <a:t> a </a:t>
            </a:r>
            <a:r>
              <a:rPr lang="en-US" sz="2000" dirty="0" err="1" smtClean="0"/>
              <a:t>referência</a:t>
            </a:r>
            <a:r>
              <a:rPr lang="en-US" sz="2000" dirty="0" smtClean="0"/>
              <a:t> do </a:t>
            </a:r>
            <a:r>
              <a:rPr lang="en-US" sz="2000" dirty="0" err="1" smtClean="0"/>
              <a:t>documento</a:t>
            </a:r>
            <a:r>
              <a:rPr lang="en-US" sz="2000" dirty="0" smtClean="0"/>
              <a:t> </a:t>
            </a:r>
            <a:r>
              <a:rPr lang="en-US" sz="2000" dirty="0" err="1" smtClean="0"/>
              <a:t>consultado</a:t>
            </a:r>
            <a:r>
              <a:rPr lang="en-US" sz="2000" dirty="0" smtClean="0"/>
              <a:t>. 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sz="2000" dirty="0" smtClean="0">
                <a:solidFill>
                  <a:srgbClr val="660033"/>
                </a:solidFill>
              </a:rPr>
              <a:t> 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sz="2000" dirty="0" smtClean="0"/>
              <a:t>RICHARDSON, Jean. Even high school students can do real  research.  </a:t>
            </a:r>
            <a:r>
              <a:rPr lang="en-US" sz="2000" b="1" dirty="0" smtClean="0"/>
              <a:t>Catholic Library world</a:t>
            </a:r>
            <a:r>
              <a:rPr lang="en-US" sz="2000" dirty="0" smtClean="0"/>
              <a:t>,  p. 414-418, may/jun. 1991.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en-US" sz="2000" b="1" dirty="0" smtClean="0">
              <a:solidFill>
                <a:srgbClr val="008000"/>
              </a:solidFill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539750" y="5013325"/>
            <a:ext cx="7993063" cy="576263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>
            <a:prstShdw prst="shdw17" dist="17961" dir="13500000">
              <a:srgbClr val="79DFDD"/>
            </a:prstShdw>
          </a:effectLst>
        </p:spPr>
        <p:txBody>
          <a:bodyPr wrap="none" anchor="ctr"/>
          <a:lstStyle/>
          <a:p>
            <a:pPr algn="ctr">
              <a:lnSpc>
                <a:spcPct val="120000"/>
              </a:lnSpc>
            </a:pPr>
            <a:endParaRPr lang="pt-BR">
              <a:latin typeface="Georgia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90E2F9A-8EBD-44AC-BFD2-2FF69A829FDB}" type="slidenum">
              <a:rPr lang="pt-BR"/>
              <a:pPr>
                <a:defRPr/>
              </a:pPr>
              <a:t>14</a:t>
            </a:fld>
            <a:endParaRPr lang="pt-BR" dirty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200" dirty="0" smtClean="0"/>
              <a:t>Regras gerais: citação </a:t>
            </a:r>
            <a:r>
              <a:rPr lang="pt-BR" sz="3200" dirty="0" smtClean="0">
                <a:solidFill>
                  <a:schemeClr val="accent6">
                    <a:lumMod val="75000"/>
                    <a:lumOff val="25000"/>
                  </a:schemeClr>
                </a:solidFill>
              </a:rPr>
              <a:t>de citação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7"/>
          <p:cNvSpPr>
            <a:spLocks noGrp="1" noChangeArrowheads="1"/>
          </p:cNvSpPr>
          <p:nvPr>
            <p:ph sz="quarter" idx="1"/>
          </p:nvPr>
        </p:nvSpPr>
        <p:spPr>
          <a:xfrm>
            <a:off x="539552" y="1844824"/>
            <a:ext cx="8153400" cy="5013176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t-BR" sz="2200" dirty="0" smtClean="0">
                <a:solidFill>
                  <a:srgbClr val="000000"/>
                </a:solidFill>
              </a:rPr>
              <a:t>O autor pode, se desejar, traduzir textos de outras línguas e utilizar essas traduções como citação. Nesses casos, é preciso incluir a expressão </a:t>
            </a:r>
            <a:r>
              <a:rPr lang="pt-BR" sz="2200" b="1" dirty="0" smtClean="0">
                <a:solidFill>
                  <a:srgbClr val="000000"/>
                </a:solidFill>
              </a:rPr>
              <a:t>“</a:t>
            </a:r>
            <a:r>
              <a:rPr lang="pt-BR" sz="2200" dirty="0" smtClean="0">
                <a:solidFill>
                  <a:srgbClr val="000000"/>
                </a:solidFill>
              </a:rPr>
              <a:t>tradução nossa</a:t>
            </a:r>
            <a:r>
              <a:rPr lang="pt-BR" sz="2200" b="1" dirty="0" smtClean="0">
                <a:solidFill>
                  <a:srgbClr val="000000"/>
                </a:solidFill>
              </a:rPr>
              <a:t>”</a:t>
            </a:r>
            <a:r>
              <a:rPr lang="pt-BR" sz="2200" dirty="0" smtClean="0">
                <a:solidFill>
                  <a:srgbClr val="000000"/>
                </a:solidFill>
              </a:rPr>
              <a:t> entre parênteses na chamada da citação.</a:t>
            </a:r>
          </a:p>
          <a:p>
            <a:pPr marL="609600" indent="-247650" algn="just" eaLnBrk="1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t-BR" sz="2000" b="1" dirty="0" smtClean="0">
                <a:solidFill>
                  <a:schemeClr val="tx2"/>
                </a:solidFill>
              </a:rPr>
              <a:t>No texto: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marL="354013" lvl="0" indent="0" algn="just">
              <a:spcBef>
                <a:spcPct val="0"/>
              </a:spcBef>
              <a:buClrTx/>
              <a:buSzTx/>
              <a:buNone/>
              <a:defRPr/>
            </a:pPr>
            <a:r>
              <a:rPr lang="pt-BR" sz="2100" dirty="0">
                <a:solidFill>
                  <a:srgbClr val="1A1818"/>
                </a:solidFill>
                <a:cs typeface="Arial" pitchFamily="34" charset="0"/>
              </a:rPr>
              <a:t>“A ansiedade de biblioteca é caracterizada como um sentimento negativo, uma incerteza que causa uma desordem mental nos estudantes, quando estes usam a biblioteca, desconhecendo a organização de seus recursos” </a:t>
            </a:r>
            <a:r>
              <a:rPr lang="pt-BR" sz="2100" dirty="0">
                <a:cs typeface="Arial" pitchFamily="34" charset="0"/>
              </a:rPr>
              <a:t>(MELLON, 1986, p. 163, tradução nossa).</a:t>
            </a:r>
          </a:p>
          <a:p>
            <a:pPr marL="354013" indent="0">
              <a:buNone/>
            </a:pPr>
            <a:endParaRPr lang="pt-BR" sz="500" dirty="0"/>
          </a:p>
          <a:p>
            <a:pPr marL="354013" indent="0">
              <a:buNone/>
            </a:pPr>
            <a:r>
              <a:rPr lang="pt-BR" sz="2000" b="1" dirty="0" smtClean="0">
                <a:solidFill>
                  <a:schemeClr val="tx2"/>
                </a:solidFill>
              </a:rPr>
              <a:t>Na lista de referências:</a:t>
            </a:r>
            <a:endParaRPr lang="en-US" sz="2000" b="1" dirty="0">
              <a:solidFill>
                <a:schemeClr val="tx2"/>
              </a:solidFill>
            </a:endParaRPr>
          </a:p>
          <a:p>
            <a:pPr marL="354013" indent="0">
              <a:buNone/>
            </a:pPr>
            <a:r>
              <a:rPr lang="pt-BR" sz="2000" dirty="0" smtClean="0"/>
              <a:t>MELLON, Constance A. </a:t>
            </a:r>
            <a:r>
              <a:rPr lang="pt-BR" sz="2000" dirty="0" err="1" smtClean="0"/>
              <a:t>Library</a:t>
            </a:r>
            <a:r>
              <a:rPr lang="pt-BR" sz="2000" dirty="0" smtClean="0"/>
              <a:t> </a:t>
            </a:r>
            <a:r>
              <a:rPr lang="pt-BR" sz="2000" dirty="0" err="1" smtClean="0"/>
              <a:t>anxiety</a:t>
            </a:r>
            <a:r>
              <a:rPr lang="pt-BR" sz="2000" dirty="0" smtClean="0"/>
              <a:t>: a </a:t>
            </a:r>
            <a:r>
              <a:rPr lang="pt-BR" sz="2000" dirty="0" err="1" smtClean="0"/>
              <a:t>grounded</a:t>
            </a:r>
            <a:r>
              <a:rPr lang="pt-BR" sz="2000" dirty="0" smtClean="0"/>
              <a:t> </a:t>
            </a:r>
            <a:r>
              <a:rPr lang="pt-BR" sz="2000" dirty="0" err="1" smtClean="0"/>
              <a:t>theory</a:t>
            </a:r>
            <a:r>
              <a:rPr lang="pt-BR" sz="2000" dirty="0" smtClean="0"/>
              <a:t> </a:t>
            </a:r>
            <a:r>
              <a:rPr lang="pt-BR" sz="2000" dirty="0" err="1" smtClean="0"/>
              <a:t>and</a:t>
            </a:r>
            <a:r>
              <a:rPr lang="pt-BR" sz="2000" dirty="0" smtClean="0"/>
              <a:t> its </a:t>
            </a:r>
            <a:r>
              <a:rPr lang="pt-BR" sz="2000" dirty="0" err="1" smtClean="0"/>
              <a:t>development</a:t>
            </a:r>
            <a:r>
              <a:rPr lang="pt-BR" sz="2000" dirty="0" smtClean="0"/>
              <a:t>. </a:t>
            </a:r>
            <a:r>
              <a:rPr lang="pt-BR" sz="2000" b="1" dirty="0" err="1" smtClean="0"/>
              <a:t>College</a:t>
            </a:r>
            <a:r>
              <a:rPr lang="pt-BR" sz="2000" b="1" dirty="0" smtClean="0"/>
              <a:t> &amp; </a:t>
            </a:r>
            <a:r>
              <a:rPr lang="pt-BR" sz="2000" b="1" dirty="0" err="1" smtClean="0"/>
              <a:t>Research</a:t>
            </a:r>
            <a:r>
              <a:rPr lang="pt-BR" sz="2000" b="1" dirty="0" smtClean="0"/>
              <a:t> </a:t>
            </a:r>
            <a:r>
              <a:rPr lang="pt-BR" sz="2000" b="1" dirty="0" err="1" smtClean="0"/>
              <a:t>Libraries</a:t>
            </a:r>
            <a:r>
              <a:rPr lang="pt-BR" sz="2000" dirty="0" smtClean="0"/>
              <a:t>, [</a:t>
            </a:r>
            <a:r>
              <a:rPr lang="pt-BR" sz="2000" dirty="0" err="1" smtClean="0"/>
              <a:t>S.l</a:t>
            </a:r>
            <a:r>
              <a:rPr lang="pt-BR" sz="2000" dirty="0" smtClean="0"/>
              <a:t>.], v. 47, p. 161-165, mar. 1986.</a:t>
            </a:r>
          </a:p>
          <a:p>
            <a:pPr marL="0" indent="0">
              <a:buFont typeface="Georgia" pitchFamily="18" charset="0"/>
              <a:buChar char="•"/>
            </a:pPr>
            <a:endParaRPr lang="pt-BR" sz="28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F4046E7-3568-427E-9486-712DCDC80AFF}" type="slidenum">
              <a:rPr lang="pt-BR"/>
              <a:pPr>
                <a:defRPr/>
              </a:pPr>
              <a:t>15</a:t>
            </a:fld>
            <a:endParaRPr lang="pt-BR" dirty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95536" y="857250"/>
            <a:ext cx="8568953" cy="642938"/>
          </a:xfrm>
        </p:spPr>
        <p:txBody>
          <a:bodyPr/>
          <a:lstStyle/>
          <a:p>
            <a:r>
              <a:rPr lang="pt-BR" sz="2700" dirty="0" smtClean="0"/>
              <a:t>Regras gerais: citação </a:t>
            </a:r>
            <a:r>
              <a:rPr lang="pt-BR" sz="2700" dirty="0" smtClean="0">
                <a:solidFill>
                  <a:schemeClr val="bg2">
                    <a:lumMod val="50000"/>
                  </a:schemeClr>
                </a:solidFill>
              </a:rPr>
              <a:t>de documento traduzido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552" y="1772816"/>
            <a:ext cx="8064896" cy="4896693"/>
          </a:xfrm>
          <a:solidFill>
            <a:srgbClr val="FFFFFF"/>
          </a:solidFill>
        </p:spPr>
        <p:txBody>
          <a:bodyPr/>
          <a:lstStyle/>
          <a:p>
            <a:pPr marL="0" indent="0">
              <a:lnSpc>
                <a:spcPct val="115000"/>
              </a:lnSpc>
              <a:buFontTx/>
              <a:buNone/>
            </a:pPr>
            <a:r>
              <a:rPr lang="pt-BR" sz="2200" dirty="0" smtClean="0"/>
              <a:t>Os dados obtidos por </a:t>
            </a:r>
            <a:r>
              <a:rPr lang="pt-BR" sz="2200" b="1" dirty="0" smtClean="0">
                <a:solidFill>
                  <a:srgbClr val="C00000"/>
                </a:solidFill>
              </a:rPr>
              <a:t>informação verbal </a:t>
            </a:r>
            <a:r>
              <a:rPr lang="pt-BR" sz="2200" dirty="0" smtClean="0"/>
              <a:t>(palestras, entrevistas, debates, aulas,  etc.) devem  ser  mencionados no texto seguidos da expressão “informação verbal” entre parênteses. Os dados disponíveis sobre a fonte devem ser  mencionados </a:t>
            </a:r>
            <a:r>
              <a:rPr lang="pt-BR" sz="2200" b="1" dirty="0" smtClean="0">
                <a:solidFill>
                  <a:srgbClr val="C00000"/>
                </a:solidFill>
              </a:rPr>
              <a:t>apenas em notas de rodapé</a:t>
            </a:r>
            <a:r>
              <a:rPr lang="pt-BR" sz="2200" dirty="0" smtClean="0">
                <a:solidFill>
                  <a:srgbClr val="FF0000"/>
                </a:solidFill>
              </a:rPr>
              <a:t>. </a:t>
            </a:r>
            <a:r>
              <a:rPr lang="pt-BR" sz="2000" dirty="0" smtClean="0">
                <a:solidFill>
                  <a:srgbClr val="FF0000"/>
                </a:solidFill>
              </a:rPr>
              <a:t>                        </a:t>
            </a:r>
          </a:p>
          <a:p>
            <a:pPr marL="265113" indent="0" algn="just">
              <a:lnSpc>
                <a:spcPct val="115000"/>
              </a:lnSpc>
              <a:buFontTx/>
              <a:buNone/>
            </a:pPr>
            <a:r>
              <a:rPr lang="pt-BR" sz="2000" b="1" dirty="0" smtClean="0">
                <a:solidFill>
                  <a:schemeClr val="tx2"/>
                </a:solidFill>
              </a:rPr>
              <a:t>No texto:</a:t>
            </a:r>
          </a:p>
          <a:p>
            <a:pPr marL="265113" indent="0">
              <a:lnSpc>
                <a:spcPct val="115000"/>
              </a:lnSpc>
              <a:buFontTx/>
              <a:buNone/>
            </a:pPr>
            <a:r>
              <a:rPr lang="pt-BR" sz="2000" dirty="0" smtClean="0"/>
              <a:t>A nova revisão da AACR2, em folhas soltas, estará disponível para venda em setembro deste ano (informação verbal)</a:t>
            </a:r>
            <a:r>
              <a:rPr lang="pt-BR" sz="2000" dirty="0" smtClean="0">
                <a:cs typeface="Times New Roman" pitchFamily="18" charset="0"/>
              </a:rPr>
              <a:t> </a:t>
            </a:r>
            <a:r>
              <a:rPr lang="pt-BR" sz="2000" baseline="30000" dirty="0" smtClean="0">
                <a:cs typeface="Times New Roman" pitchFamily="18" charset="0"/>
              </a:rPr>
              <a:t>1</a:t>
            </a:r>
            <a:r>
              <a:rPr lang="pt-BR" sz="2000" dirty="0" smtClean="0">
                <a:cs typeface="Times New Roman" pitchFamily="18" charset="0"/>
              </a:rPr>
              <a:t> .</a:t>
            </a:r>
            <a:endParaRPr lang="pt-BR" sz="2000" dirty="0" smtClean="0"/>
          </a:p>
          <a:p>
            <a:pPr marL="265113" indent="0" algn="just">
              <a:lnSpc>
                <a:spcPct val="80000"/>
              </a:lnSpc>
              <a:buFontTx/>
              <a:buNone/>
            </a:pPr>
            <a:endParaRPr lang="pt-BR" sz="1200" dirty="0" smtClean="0">
              <a:solidFill>
                <a:srgbClr val="666699"/>
              </a:solidFill>
            </a:endParaRPr>
          </a:p>
          <a:p>
            <a:pPr marL="265113" indent="0" algn="just">
              <a:lnSpc>
                <a:spcPct val="80000"/>
              </a:lnSpc>
              <a:buFontTx/>
              <a:buNone/>
            </a:pPr>
            <a:r>
              <a:rPr lang="pt-BR" sz="2000" b="1" dirty="0" smtClean="0">
                <a:solidFill>
                  <a:schemeClr val="tx2"/>
                </a:solidFill>
              </a:rPr>
              <a:t>No rodapé:</a:t>
            </a:r>
          </a:p>
          <a:p>
            <a:pPr marL="452438" indent="-187325" algn="just">
              <a:lnSpc>
                <a:spcPct val="115000"/>
              </a:lnSpc>
              <a:buFontTx/>
              <a:buNone/>
            </a:pPr>
            <a:r>
              <a:rPr lang="pt-BR" sz="2000" dirty="0" smtClean="0">
                <a:cs typeface="Times New Roman" pitchFamily="18" charset="0"/>
              </a:rPr>
              <a:t> </a:t>
            </a:r>
            <a:r>
              <a:rPr lang="pt-BR" sz="2000" baseline="30000" dirty="0" smtClean="0">
                <a:cs typeface="Times New Roman" pitchFamily="18" charset="0"/>
              </a:rPr>
              <a:t>1 </a:t>
            </a:r>
            <a:r>
              <a:rPr lang="pt-BR" sz="2000" dirty="0" smtClean="0"/>
              <a:t>Notícia fornecida pela Prof.ª Maria Teresa Reis Mendes na aula final da disciplina Catalogação, na Escola de Biblioteconomia da Universidade  do Rio de Janeiro, em agosto de 2004.</a:t>
            </a:r>
          </a:p>
          <a:p>
            <a:pPr marL="0" indent="0" algn="just">
              <a:lnSpc>
                <a:spcPct val="80000"/>
              </a:lnSpc>
              <a:buFontTx/>
              <a:buNone/>
            </a:pPr>
            <a:endParaRPr lang="pt-BR" sz="2000" dirty="0" smtClean="0"/>
          </a:p>
          <a:p>
            <a:pPr marL="0" indent="0" algn="just">
              <a:lnSpc>
                <a:spcPct val="80000"/>
              </a:lnSpc>
              <a:buFontTx/>
              <a:buNone/>
            </a:pPr>
            <a:endParaRPr lang="pt-BR" sz="1800" dirty="0" smtClean="0"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F246D27-4F78-4902-A410-CBE14E5FD7EA}" type="slidenum">
              <a:rPr lang="pt-BR"/>
              <a:pPr>
                <a:defRPr/>
              </a:pPr>
              <a:t>16</a:t>
            </a:fld>
            <a:endParaRPr lang="pt-BR" dirty="0"/>
          </a:p>
        </p:txBody>
      </p:sp>
      <p:sp>
        <p:nvSpPr>
          <p:cNvPr id="7" name="Título 4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200" dirty="0" smtClean="0"/>
              <a:t>Regras gerais: </a:t>
            </a:r>
            <a:r>
              <a:rPr lang="pt-BR" sz="3000" dirty="0" smtClean="0"/>
              <a:t>citações </a:t>
            </a:r>
            <a:r>
              <a:rPr lang="pt-BR" sz="3000" dirty="0" smtClean="0">
                <a:solidFill>
                  <a:schemeClr val="accent1">
                    <a:lumMod val="75000"/>
                  </a:schemeClr>
                </a:solidFill>
              </a:rPr>
              <a:t>de falas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4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200" dirty="0" smtClean="0"/>
              <a:t>Regras gerais: </a:t>
            </a:r>
            <a:r>
              <a:rPr lang="pt-BR" sz="3000" dirty="0" smtClean="0">
                <a:solidFill>
                  <a:srgbClr val="C00000"/>
                </a:solidFill>
              </a:rPr>
              <a:t>supressões, destaques...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5FC921B-72A1-4EE9-A51B-E8144BE5ADDB}" type="slidenum">
              <a:rPr lang="pt-BR"/>
              <a:pPr>
                <a:defRPr/>
              </a:pPr>
              <a:t>17</a:t>
            </a:fld>
            <a:endParaRPr lang="pt-BR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750" y="1844824"/>
            <a:ext cx="8153400" cy="4032448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>
                  <a:lumMod val="75000"/>
                </a:schemeClr>
              </a:buClr>
              <a:buSzPct val="80000"/>
              <a:buFont typeface="+mj-lt"/>
              <a:buAutoNum type="alphaLcParenR"/>
              <a:defRPr/>
            </a:pPr>
            <a:r>
              <a:rPr lang="pt-PT" sz="2100" dirty="0" smtClean="0">
                <a:cs typeface="Times New Roman" pitchFamily="18" charset="0"/>
              </a:rPr>
              <a:t>Ênfase ou destaque em algumas palavras: utilizam-se grifo, itálico ou sublinado. Adota-se apenas um padrão.</a:t>
            </a:r>
          </a:p>
          <a:p>
            <a:pPr algn="just">
              <a:spcBef>
                <a:spcPct val="20000"/>
              </a:spcBef>
              <a:buClr>
                <a:schemeClr val="accent2">
                  <a:lumMod val="75000"/>
                </a:schemeClr>
              </a:buClr>
              <a:buSzPct val="80000"/>
              <a:buFont typeface="+mj-lt"/>
              <a:buAutoNum type="alphaLcParenR"/>
              <a:defRPr/>
            </a:pPr>
            <a:r>
              <a:rPr lang="pt-PT" sz="2100" dirty="0" smtClean="0">
                <a:cs typeface="Times New Roman" pitchFamily="18" charset="0"/>
              </a:rPr>
              <a:t>Os colchetes são usados para indicar interrupções ou supressões do texto </a:t>
            </a:r>
            <a:r>
              <a:rPr lang="pt-PT" sz="21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[...]</a:t>
            </a:r>
            <a:r>
              <a:rPr lang="pt-PT" sz="2100" dirty="0" smtClean="0">
                <a:cs typeface="Times New Roman" pitchFamily="18" charset="0"/>
              </a:rPr>
              <a:t>, acréscimos ou comentários    </a:t>
            </a:r>
            <a:r>
              <a:rPr lang="pt-PT" sz="21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[ </a:t>
            </a:r>
            <a:r>
              <a:rPr lang="pt-PT" sz="2100" dirty="0" smtClean="0">
                <a:cs typeface="Times New Roman" pitchFamily="18" charset="0"/>
              </a:rPr>
              <a:t> </a:t>
            </a:r>
            <a:r>
              <a:rPr lang="pt-PT" sz="21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]</a:t>
            </a:r>
            <a:r>
              <a:rPr lang="pt-PT" sz="2100" dirty="0" smtClean="0">
                <a:cs typeface="Times New Roman" pitchFamily="18" charset="0"/>
              </a:rPr>
              <a:t>, dúvida </a:t>
            </a:r>
            <a:r>
              <a:rPr lang="pt-PT" sz="21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[?] </a:t>
            </a:r>
            <a:r>
              <a:rPr lang="pt-PT" sz="2100" dirty="0" smtClean="0">
                <a:cs typeface="Times New Roman" pitchFamily="18" charset="0"/>
              </a:rPr>
              <a:t>ou </a:t>
            </a:r>
            <a:r>
              <a:rPr lang="pt-PT" sz="2100" dirty="0">
                <a:cs typeface="Times New Roman" pitchFamily="18" charset="0"/>
              </a:rPr>
              <a:t>ainda expanto </a:t>
            </a:r>
            <a:r>
              <a:rPr lang="pt-PT" sz="21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[!]</a:t>
            </a:r>
            <a:r>
              <a:rPr lang="pt-PT" sz="2100" b="1" dirty="0" smtClean="0">
                <a:cs typeface="Times New Roman" pitchFamily="18" charset="0"/>
              </a:rPr>
              <a:t>. </a:t>
            </a:r>
            <a:r>
              <a:rPr lang="pt-PT" sz="2100" dirty="0" smtClean="0">
                <a:cs typeface="Times New Roman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/>
            </a:pPr>
            <a:endParaRPr lang="pt-PT" sz="600" dirty="0" smtClean="0">
              <a:cs typeface="Times New Roman" pitchFamily="18" charset="0"/>
            </a:endParaRPr>
          </a:p>
          <a:p>
            <a:pPr indent="28575" algn="just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/>
            </a:pPr>
            <a:r>
              <a:rPr lang="pt-PT" sz="1800" b="1" dirty="0" smtClean="0">
                <a:cs typeface="Times New Roman" pitchFamily="18" charset="0"/>
              </a:rPr>
              <a:t>Exemplo:</a:t>
            </a:r>
          </a:p>
          <a:p>
            <a:pPr marL="542925" lvl="2" indent="0" algn="just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/>
            </a:pPr>
            <a:r>
              <a:rPr lang="pt-PT" sz="1800" dirty="0" smtClean="0">
                <a:cs typeface="Times New Roman" pitchFamily="18" charset="0"/>
              </a:rPr>
              <a:t>Assim como a psicanálise empresta seus conceitos [para auxiliar] a biblioteconomia a desvendar  caminhos que a levarão ao entendimento da dinâmica [...], produzir mudanças benéficas [?]  instrumentalizando seus profissionais na tarefa impossível [!] de educar, de formar </a:t>
            </a:r>
            <a:r>
              <a:rPr lang="pt-PT" sz="1800" b="1" dirty="0" smtClean="0">
                <a:cs typeface="Times New Roman" pitchFamily="18" charset="0"/>
              </a:rPr>
              <a:t>sujeitos capazes </a:t>
            </a:r>
            <a:r>
              <a:rPr lang="pt-PT" sz="1800" dirty="0" smtClean="0">
                <a:cs typeface="Times New Roman" pitchFamily="18" charset="0"/>
              </a:rPr>
              <a:t>de se auto suprirem de saber. (MENDES; CRUZ; CURTY, 2005, p. 18, grifo nosso).</a:t>
            </a:r>
            <a:endParaRPr lang="pt-BR" sz="1800" dirty="0" smtClean="0"/>
          </a:p>
        </p:txBody>
      </p:sp>
      <p:sp>
        <p:nvSpPr>
          <p:cNvPr id="2" name="CaixaDeTexto 1"/>
          <p:cNvSpPr txBox="1"/>
          <p:nvPr/>
        </p:nvSpPr>
        <p:spPr>
          <a:xfrm>
            <a:off x="539552" y="5877272"/>
            <a:ext cx="87655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61950" indent="-361950">
              <a:buClr>
                <a:schemeClr val="accent2">
                  <a:lumMod val="75000"/>
                </a:schemeClr>
              </a:buClr>
              <a:buFont typeface="+mj-lt"/>
              <a:buAutoNum type="alphaLcParenR" startAt="3"/>
            </a:pPr>
            <a:r>
              <a:rPr lang="pt-BR" sz="2100" dirty="0" smtClean="0">
                <a:latin typeface="+mn-lt"/>
              </a:rPr>
              <a:t>  Caso as palavras “sujeitos capazes” possuíssem negrito no original, </a:t>
            </a:r>
          </a:p>
          <a:p>
            <a:pPr marL="542925"/>
            <a:r>
              <a:rPr lang="pt-BR" sz="2100" dirty="0" smtClean="0">
                <a:latin typeface="+mn-lt"/>
              </a:rPr>
              <a:t>seria necessário escrever “grifo do autor” ao final da citação. </a:t>
            </a:r>
            <a:endParaRPr lang="pt-BR" sz="21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271170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ítulo 1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600" dirty="0" smtClean="0"/>
              <a:t>Sistema de chamada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39552" y="1843762"/>
            <a:ext cx="8153400" cy="4681582"/>
          </a:xfrm>
        </p:spPr>
        <p:txBody>
          <a:bodyPr/>
          <a:lstStyle/>
          <a:p>
            <a:pPr marL="0" indent="0">
              <a:buFont typeface="Georgia" pitchFamily="18" charset="0"/>
              <a:buNone/>
              <a:defRPr/>
            </a:pPr>
            <a:r>
              <a:rPr lang="pt-BR" sz="2800" dirty="0" smtClean="0"/>
              <a:t>É  forma como as citações são indicadas no texto. Existem dois padrões oficiais:</a:t>
            </a:r>
          </a:p>
          <a:p>
            <a:pPr>
              <a:defRPr/>
            </a:pPr>
            <a:endParaRPr lang="pt-BR" sz="12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buClr>
                <a:schemeClr val="accent2">
                  <a:lumMod val="75000"/>
                </a:schemeClr>
              </a:buClr>
              <a:buSzPct val="100000"/>
              <a:buNone/>
              <a:defRPr/>
            </a:pPr>
            <a:r>
              <a:rPr lang="pt-BR" sz="3500" b="1" dirty="0" smtClean="0">
                <a:solidFill>
                  <a:srgbClr val="00B050"/>
                </a:solidFill>
              </a:rPr>
              <a:t>Numérico</a:t>
            </a:r>
            <a:r>
              <a:rPr lang="pt-BR" sz="3200" b="1" dirty="0" smtClean="0">
                <a:solidFill>
                  <a:srgbClr val="00B050"/>
                </a:solidFill>
              </a:rPr>
              <a:t> e </a:t>
            </a:r>
            <a:r>
              <a:rPr lang="pt-BR" sz="3500" b="1" dirty="0" smtClean="0">
                <a:solidFill>
                  <a:srgbClr val="00B050"/>
                </a:solidFill>
              </a:rPr>
              <a:t>Autor-data</a:t>
            </a:r>
            <a:r>
              <a:rPr lang="pt-BR" sz="3200" b="1" dirty="0" smtClean="0">
                <a:solidFill>
                  <a:srgbClr val="00B050"/>
                </a:solidFill>
              </a:rPr>
              <a:t>.</a:t>
            </a:r>
          </a:p>
          <a:p>
            <a:pPr>
              <a:defRPr/>
            </a:pPr>
            <a:endParaRPr lang="pt-BR" sz="1200" dirty="0" smtClean="0"/>
          </a:p>
          <a:p>
            <a:pPr marL="0" indent="0">
              <a:buFont typeface="Georgia" pitchFamily="18" charset="0"/>
              <a:buNone/>
              <a:defRPr/>
            </a:pPr>
            <a:r>
              <a:rPr lang="pt-BR" sz="2800" dirty="0" smtClean="0"/>
              <a:t>É obrigatório optar por um sistema e utilizá-lo consistentemente do início ao fim do trabalho.</a:t>
            </a:r>
          </a:p>
          <a:p>
            <a:pPr marL="0" indent="0">
              <a:buFont typeface="Georgia" pitchFamily="18" charset="0"/>
              <a:buNone/>
              <a:defRPr/>
            </a:pPr>
            <a:endParaRPr lang="pt-BR" sz="1200" dirty="0" smtClean="0"/>
          </a:p>
          <a:p>
            <a:pPr marL="0" indent="0">
              <a:buFont typeface="Georgia" pitchFamily="18" charset="0"/>
              <a:buNone/>
              <a:defRPr/>
            </a:pPr>
            <a:r>
              <a:rPr lang="pt-BR" sz="2800" dirty="0" smtClean="0"/>
              <a:t>O Sistema de Bibliotecas da UFSC recomenda o sistema autor-data. Os exemplos das páginas anteriores foram elaborados neste padrão.</a:t>
            </a:r>
          </a:p>
          <a:p>
            <a:pPr>
              <a:defRPr/>
            </a:pPr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B49D018-C8CD-473A-803E-30E3AE9CE473}" type="slidenum">
              <a:rPr lang="pt-BR"/>
              <a:pPr>
                <a:defRPr/>
              </a:pPr>
              <a:t>18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ítulo 1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600" dirty="0" smtClean="0"/>
              <a:t>Sistema numérico</a:t>
            </a:r>
          </a:p>
        </p:txBody>
      </p:sp>
      <p:sp>
        <p:nvSpPr>
          <p:cNvPr id="7" name="Retângulo 6"/>
          <p:cNvSpPr/>
          <p:nvPr/>
        </p:nvSpPr>
        <p:spPr>
          <a:xfrm>
            <a:off x="611188" y="1772816"/>
            <a:ext cx="8065268" cy="5186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pt-BR" sz="2200" dirty="0" smtClean="0">
                <a:latin typeface="Georgia" pitchFamily="18" charset="0"/>
              </a:rPr>
              <a:t>As citações devem possuir uma numeração única, consecutiva e aparecer ao final do texto citado, como um expoente. Ou então, entre parênteses e alinhadas ao texto. </a:t>
            </a:r>
            <a:endParaRPr lang="en-US" sz="2000" b="1" dirty="0" smtClean="0">
              <a:latin typeface="Georgia" pitchFamily="18" charset="0"/>
            </a:endParaRPr>
          </a:p>
          <a:p>
            <a:pPr marL="180975" algn="just">
              <a:defRPr/>
            </a:pPr>
            <a:r>
              <a:rPr lang="pt-BR" sz="2000" b="1" dirty="0" smtClean="0">
                <a:latin typeface="Georgia" pitchFamily="18" charset="0"/>
                <a:cs typeface="Times New Roman" pitchFamily="18" charset="0"/>
              </a:rPr>
              <a:t>Exemplos:</a:t>
            </a:r>
          </a:p>
          <a:p>
            <a:pPr marL="180975" algn="just">
              <a:defRPr/>
            </a:pPr>
            <a:r>
              <a:rPr lang="pt-BR" sz="2000" dirty="0" smtClean="0">
                <a:latin typeface="Georgia" pitchFamily="18" charset="0"/>
                <a:cs typeface="Times New Roman" pitchFamily="18" charset="0"/>
              </a:rPr>
              <a:t>“As fontes do direito positivo são os materiais, vale dizer, os acontecimentos que se dão no plano uno e múltiplo da facticidade social, [...].”</a:t>
            </a:r>
            <a:r>
              <a:rPr lang="pt-BR" sz="2000" baseline="30000" dirty="0" smtClean="0">
                <a:latin typeface="Georgia" pitchFamily="18" charset="0"/>
                <a:cs typeface="Times New Roman" pitchFamily="18" charset="0"/>
              </a:rPr>
              <a:t>1</a:t>
            </a:r>
            <a:r>
              <a:rPr lang="pt-BR" sz="2000" dirty="0" smtClean="0">
                <a:latin typeface="Georgia" pitchFamily="18" charset="0"/>
                <a:cs typeface="Times New Roman" pitchFamily="18" charset="0"/>
              </a:rPr>
              <a:t> </a:t>
            </a:r>
          </a:p>
          <a:p>
            <a:pPr marL="180975" algn="just">
              <a:defRPr/>
            </a:pPr>
            <a:endParaRPr lang="pt-BR" sz="2000" dirty="0" smtClean="0">
              <a:latin typeface="Georgia" pitchFamily="18" charset="0"/>
              <a:cs typeface="Times New Roman" pitchFamily="18" charset="0"/>
            </a:endParaRPr>
          </a:p>
          <a:p>
            <a:pPr marL="180975" algn="just">
              <a:defRPr/>
            </a:pPr>
            <a:r>
              <a:rPr lang="pt-BR" sz="2000" dirty="0" smtClean="0">
                <a:latin typeface="Georgia" pitchFamily="18" charset="0"/>
                <a:cs typeface="Times New Roman" pitchFamily="18" charset="0"/>
              </a:rPr>
              <a:t>“</a:t>
            </a:r>
            <a:r>
              <a:rPr lang="pt-BR" sz="2000" dirty="0">
                <a:latin typeface="Georgia" pitchFamily="18" charset="0"/>
                <a:cs typeface="Times New Roman" pitchFamily="18" charset="0"/>
              </a:rPr>
              <a:t>As fontes do direito positivo são as materiais, vale dizer, os acontecimentos que se dão no plano uno e múltiplo da facticidade social, </a:t>
            </a:r>
            <a:r>
              <a:rPr lang="pt-BR" sz="2000" dirty="0" smtClean="0">
                <a:latin typeface="Georgia" pitchFamily="18" charset="0"/>
                <a:cs typeface="Times New Roman" pitchFamily="18" charset="0"/>
              </a:rPr>
              <a:t>[...].”</a:t>
            </a:r>
            <a:r>
              <a:rPr lang="pt-BR" sz="2000" baseline="30000" dirty="0">
                <a:latin typeface="Georgia" pitchFamily="18" charset="0"/>
                <a:cs typeface="Times New Roman" pitchFamily="18" charset="0"/>
              </a:rPr>
              <a:t> </a:t>
            </a:r>
            <a:r>
              <a:rPr lang="pt-BR" sz="2000" dirty="0" smtClean="0">
                <a:latin typeface="Georgia" pitchFamily="18" charset="0"/>
                <a:cs typeface="Times New Roman" pitchFamily="18" charset="0"/>
              </a:rPr>
              <a:t>(1)</a:t>
            </a:r>
            <a:endParaRPr lang="pt-BR" sz="2000" dirty="0">
              <a:latin typeface="Georgia" pitchFamily="18" charset="0"/>
              <a:cs typeface="Times New Roman" pitchFamily="18" charset="0"/>
            </a:endParaRPr>
          </a:p>
          <a:p>
            <a:pPr marL="180975" algn="just">
              <a:defRPr/>
            </a:pPr>
            <a:endParaRPr lang="pt-BR" sz="2000" dirty="0" smtClean="0">
              <a:latin typeface="Georgia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pt-BR" sz="2400" b="1" dirty="0">
                <a:solidFill>
                  <a:srgbClr val="00B050"/>
                </a:solidFill>
                <a:latin typeface="Georgia" pitchFamily="18" charset="0"/>
              </a:rPr>
              <a:t>O sistema numérico não deve ser utilizado quando há notas de rodapé</a:t>
            </a:r>
            <a:r>
              <a:rPr lang="en-US" sz="2400" b="1" dirty="0">
                <a:solidFill>
                  <a:srgbClr val="00B050"/>
                </a:solidFill>
                <a:latin typeface="Georgia" pitchFamily="18" charset="0"/>
              </a:rPr>
              <a:t>. </a:t>
            </a:r>
            <a:endParaRPr lang="pt-BR" sz="2400" b="1" dirty="0">
              <a:solidFill>
                <a:srgbClr val="00B050"/>
              </a:solidFill>
              <a:latin typeface="Georgia" pitchFamily="18" charset="0"/>
            </a:endParaRPr>
          </a:p>
          <a:p>
            <a:pPr marL="180975" algn="just">
              <a:lnSpc>
                <a:spcPct val="80000"/>
              </a:lnSpc>
              <a:defRPr/>
            </a:pPr>
            <a:endParaRPr lang="pt-BR" sz="2000" dirty="0">
              <a:latin typeface="Georgia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defRPr/>
            </a:pPr>
            <a:endParaRPr lang="pt-BR" sz="2000" dirty="0"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8109AC6-4D40-4B42-B7B5-20D01DFA2534}" type="slidenum">
              <a:rPr lang="pt-BR"/>
              <a:pPr>
                <a:defRPr/>
              </a:pPr>
              <a:t>19</a:t>
            </a:fld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2"/>
          <p:cNvSpPr>
            <a:spLocks noGrp="1"/>
          </p:cNvSpPr>
          <p:nvPr>
            <p:ph type="title"/>
          </p:nvPr>
        </p:nvSpPr>
        <p:spPr>
          <a:xfrm>
            <a:off x="642938" y="908720"/>
            <a:ext cx="8081962" cy="642938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009999"/>
                </a:solidFill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009999"/>
                </a:solidFill>
                <a:cs typeface="Times New Roman" pitchFamily="18" charset="0"/>
              </a:rPr>
            </a:br>
            <a:r>
              <a:rPr lang="en-US" sz="3600" dirty="0" smtClean="0">
                <a:solidFill>
                  <a:srgbClr val="009999"/>
                </a:solidFill>
                <a:cs typeface="Times New Roman" pitchFamily="18" charset="0"/>
              </a:rPr>
              <a:t>     </a:t>
            </a:r>
            <a:r>
              <a:rPr lang="en-US" sz="3600" dirty="0" err="1">
                <a:cs typeface="Times New Roman" pitchFamily="18" charset="0"/>
              </a:rPr>
              <a:t>C</a:t>
            </a:r>
            <a:r>
              <a:rPr lang="en-US" sz="3600" dirty="0" err="1" smtClean="0">
                <a:cs typeface="Times New Roman" pitchFamily="18" charset="0"/>
              </a:rPr>
              <a:t>itação</a:t>
            </a:r>
            <a:r>
              <a:rPr lang="en-US" sz="3600" dirty="0" smtClean="0">
                <a:cs typeface="Times New Roman" pitchFamily="18" charset="0"/>
              </a:rPr>
              <a:t>  (NBR 10520/2002)</a:t>
            </a:r>
            <a:r>
              <a:rPr lang="pt-BR" sz="3600" dirty="0" smtClean="0"/>
              <a:t/>
            </a:r>
            <a:br>
              <a:rPr lang="pt-BR" sz="3600" dirty="0" smtClean="0"/>
            </a:br>
            <a:endParaRPr lang="pt-BR" sz="3600" dirty="0" smtClean="0"/>
          </a:p>
        </p:txBody>
      </p:sp>
      <p:sp>
        <p:nvSpPr>
          <p:cNvPr id="16387" name="Espaço Reservado para Conteúdo 8"/>
          <p:cNvSpPr>
            <a:spLocks noGrp="1"/>
          </p:cNvSpPr>
          <p:nvPr>
            <p:ph sz="quarter" idx="2"/>
          </p:nvPr>
        </p:nvSpPr>
        <p:spPr>
          <a:xfrm>
            <a:off x="3643313" y="2218903"/>
            <a:ext cx="5043487" cy="4162425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+mj-lt"/>
              <a:buNone/>
            </a:pPr>
            <a:r>
              <a:rPr lang="pt-BR" sz="2800" dirty="0" smtClean="0"/>
              <a:t>Especifica as características exigíveis para citação em documentos.</a:t>
            </a:r>
          </a:p>
          <a:p>
            <a:pPr marL="0" indent="0">
              <a:lnSpc>
                <a:spcPct val="80000"/>
              </a:lnSpc>
              <a:buFont typeface="+mj-lt"/>
              <a:buNone/>
            </a:pPr>
            <a:endParaRPr lang="pt-BR" sz="2800" dirty="0" smtClean="0"/>
          </a:p>
          <a:p>
            <a:pPr marL="0" indent="0">
              <a:lnSpc>
                <a:spcPct val="80000"/>
              </a:lnSpc>
              <a:buFont typeface="+mj-lt"/>
              <a:buNone/>
            </a:pPr>
            <a:endParaRPr lang="pt-BR" sz="2800" dirty="0" smtClean="0"/>
          </a:p>
          <a:p>
            <a:pPr marL="0" indent="0">
              <a:lnSpc>
                <a:spcPct val="80000"/>
              </a:lnSpc>
              <a:buFont typeface="+mj-lt"/>
              <a:buNone/>
            </a:pPr>
            <a:r>
              <a:rPr lang="pt-BR" sz="2800" dirty="0" smtClean="0"/>
              <a:t>Menção, no texto, de uma informação extraída de outra fonte. </a:t>
            </a:r>
          </a:p>
          <a:p>
            <a:pPr marL="0" indent="0">
              <a:lnSpc>
                <a:spcPct val="80000"/>
              </a:lnSpc>
              <a:buFont typeface="Georgia" pitchFamily="18" charset="0"/>
              <a:buChar char="•"/>
            </a:pPr>
            <a:endParaRPr lang="pt-BR" sz="2700" dirty="0" smtClean="0"/>
          </a:p>
        </p:txBody>
      </p:sp>
      <p:sp>
        <p:nvSpPr>
          <p:cNvPr id="16388" name="Espaço Reservado para Texto 6"/>
          <p:cNvSpPr>
            <a:spLocks noGrp="1"/>
          </p:cNvSpPr>
          <p:nvPr>
            <p:ph type="body" sz="quarter" idx="1"/>
          </p:nvPr>
        </p:nvSpPr>
        <p:spPr>
          <a:xfrm>
            <a:off x="609600" y="2218903"/>
            <a:ext cx="2819400" cy="708025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pt-BR" sz="2400" dirty="0" smtClean="0"/>
              <a:t>NBR 10520/2002 </a:t>
            </a:r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quarter" idx="3"/>
          </p:nvPr>
        </p:nvSpPr>
        <p:spPr>
          <a:xfrm>
            <a:off x="611188" y="4222328"/>
            <a:ext cx="2786062" cy="534988"/>
          </a:xfrm>
        </p:spPr>
        <p:txBody>
          <a:bodyPr>
            <a:normAutofit/>
          </a:bodyPr>
          <a:lstStyle/>
          <a:p>
            <a:pPr algn="ctr"/>
            <a:r>
              <a:rPr lang="pt-BR" sz="2400" smtClean="0"/>
              <a:t>DEFINIÇÃO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9850356-474F-49FF-B0FA-1151C5E2A99B}" type="slidenum">
              <a:rPr lang="pt-BR"/>
              <a:pPr>
                <a:defRPr/>
              </a:pPr>
              <a:t>2</a:t>
            </a:fld>
            <a:endParaRPr lang="pt-BR"/>
          </a:p>
        </p:txBody>
      </p:sp>
      <p:sp>
        <p:nvSpPr>
          <p:cNvPr id="16391" name="Retângulo 3"/>
          <p:cNvSpPr>
            <a:spLocks noChangeArrowheads="1"/>
          </p:cNvSpPr>
          <p:nvPr/>
        </p:nvSpPr>
        <p:spPr bwMode="auto">
          <a:xfrm>
            <a:off x="428625" y="6000750"/>
            <a:ext cx="8358188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r">
              <a:lnSpc>
                <a:spcPct val="120000"/>
              </a:lnSpc>
            </a:pPr>
            <a:r>
              <a:rPr lang="pt-BR" sz="1100">
                <a:latin typeface="Georgia" pitchFamily="18" charset="0"/>
              </a:rPr>
              <a:t>(ASSOCIAÇÃO BRASILEIRA DE NORMAS TÉCNICAS, 2002)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ítulo 1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600" dirty="0" smtClean="0"/>
              <a:t>Sistema autor-data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775" y="1928813"/>
            <a:ext cx="8153400" cy="4668539"/>
          </a:xfrm>
        </p:spPr>
        <p:txBody>
          <a:bodyPr/>
          <a:lstStyle/>
          <a:p>
            <a:pPr marL="0" indent="0">
              <a:spcBef>
                <a:spcPct val="20000"/>
              </a:spcBef>
              <a:buFont typeface="Georgia" pitchFamily="18" charset="0"/>
              <a:buNone/>
              <a:defRPr/>
            </a:pPr>
            <a:r>
              <a:rPr lang="pt-BR" sz="2400" dirty="0" smtClean="0"/>
              <a:t>Indica-se a fonte pelo sobrenome do autor, ou pelo nome  da instituição responsável ou ainda pelo título, seguidos da data de  publicação do documento, separados por vírgula e entre  parênteses (citação indireta). Para as citações diretas, inclui-se a indicação de página. </a:t>
            </a:r>
          </a:p>
          <a:p>
            <a:pPr marL="0" indent="0" algn="just">
              <a:spcBef>
                <a:spcPct val="20000"/>
              </a:spcBef>
              <a:buFont typeface="Georgia" pitchFamily="18" charset="0"/>
              <a:buNone/>
              <a:defRPr/>
            </a:pPr>
            <a:r>
              <a:rPr lang="pt-BR" sz="2000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		</a:t>
            </a:r>
          </a:p>
          <a:p>
            <a:pPr marL="0" indent="0" algn="just">
              <a:spcBef>
                <a:spcPct val="20000"/>
              </a:spcBef>
              <a:buFont typeface="Georgia" pitchFamily="18" charset="0"/>
              <a:buNone/>
              <a:defRPr/>
            </a:pPr>
            <a:r>
              <a:rPr lang="pt-BR" sz="2000" b="1" dirty="0" smtClean="0"/>
              <a:t>Exemplos:</a:t>
            </a:r>
          </a:p>
          <a:p>
            <a:pPr marL="0" indent="0">
              <a:buFont typeface="Georgia" pitchFamily="18" charset="0"/>
              <a:buNone/>
              <a:defRPr/>
            </a:pPr>
            <a:r>
              <a:rPr lang="pt-BR" sz="2000" b="1" dirty="0" smtClean="0">
                <a:solidFill>
                  <a:schemeClr val="accent2">
                    <a:lumMod val="75000"/>
                  </a:schemeClr>
                </a:solidFill>
              </a:rPr>
              <a:t>Citação direta</a:t>
            </a:r>
            <a:r>
              <a:rPr lang="pt-BR" sz="2000" dirty="0" smtClean="0">
                <a:solidFill>
                  <a:schemeClr val="tx2"/>
                </a:solidFill>
              </a:rPr>
              <a:t>: </a:t>
            </a:r>
            <a:r>
              <a:rPr lang="pt-BR" sz="2000" dirty="0" smtClean="0">
                <a:cs typeface="Times New Roman" pitchFamily="18" charset="0"/>
              </a:rPr>
              <a:t>“fazendo um relatório com algumas notas de rodapé.” (MCGREGOR, 1999, p. 1).</a:t>
            </a:r>
          </a:p>
          <a:p>
            <a:pPr marL="0" indent="0">
              <a:buFont typeface="Georgia" pitchFamily="18" charset="0"/>
              <a:buNone/>
              <a:defRPr/>
            </a:pPr>
            <a:endParaRPr lang="pt-BR" sz="1200" dirty="0" smtClean="0"/>
          </a:p>
          <a:p>
            <a:pPr marL="0" indent="0">
              <a:spcBef>
                <a:spcPct val="20000"/>
              </a:spcBef>
              <a:buFont typeface="Georgia" pitchFamily="18" charset="0"/>
              <a:buNone/>
              <a:defRPr/>
            </a:pPr>
            <a:r>
              <a:rPr lang="pt-BR" sz="2000" b="1" dirty="0" smtClean="0">
                <a:solidFill>
                  <a:schemeClr val="accent2">
                    <a:lumMod val="75000"/>
                  </a:schemeClr>
                </a:solidFill>
              </a:rPr>
              <a:t>Citação indireta</a:t>
            </a:r>
            <a:r>
              <a:rPr lang="pt-BR" sz="2000" dirty="0" smtClean="0">
                <a:solidFill>
                  <a:srgbClr val="000099"/>
                </a:solidFill>
              </a:rPr>
              <a:t>:</a:t>
            </a:r>
            <a:r>
              <a:rPr lang="pt-BR" sz="2000" dirty="0" smtClean="0"/>
              <a:t> Neste texto, </a:t>
            </a:r>
            <a:r>
              <a:rPr lang="pt-BR" sz="2000" dirty="0" smtClean="0">
                <a:cs typeface="Times New Roman" pitchFamily="18" charset="0"/>
              </a:rPr>
              <a:t>o papel do bibliotecário ganha importância como educador (DUDZIAK; GABRIEL; VILLELA, 2000).</a:t>
            </a:r>
          </a:p>
          <a:p>
            <a:pPr marL="0" indent="0">
              <a:buFont typeface="Georgia" pitchFamily="18" charset="0"/>
              <a:buNone/>
              <a:defRPr/>
            </a:pPr>
            <a:endParaRPr lang="pt-BR" sz="20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F8CC839-08EC-47D5-BCDF-88E997678C22}" type="slidenum">
              <a:rPr lang="pt-BR"/>
              <a:pPr>
                <a:defRPr/>
              </a:pPr>
              <a:t>20</a:t>
            </a:fld>
            <a:endParaRPr lang="pt-B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Espaço Reservado para Conteúdo 4"/>
          <p:cNvSpPr>
            <a:spLocks noGrp="1"/>
          </p:cNvSpPr>
          <p:nvPr>
            <p:ph sz="quarter" idx="1"/>
          </p:nvPr>
        </p:nvSpPr>
        <p:spPr>
          <a:xfrm>
            <a:off x="612775" y="1772816"/>
            <a:ext cx="8153400" cy="4896544"/>
          </a:xfrm>
        </p:spPr>
        <p:txBody>
          <a:bodyPr/>
          <a:lstStyle/>
          <a:p>
            <a:pPr marL="446088" indent="-446088" algn="just">
              <a:buClr>
                <a:schemeClr val="accent2">
                  <a:lumMod val="75000"/>
                </a:schemeClr>
              </a:buClr>
              <a:buSzPct val="100000"/>
            </a:pPr>
            <a:r>
              <a:rPr lang="pt-BR" sz="2300" dirty="0" smtClean="0"/>
              <a:t>Quando houver coincidência nos sobrenomes e datas, colocam-se os prenomes por extenso</a:t>
            </a:r>
            <a:r>
              <a:rPr lang="pt-BR" sz="2200" dirty="0" smtClean="0"/>
              <a:t>.</a:t>
            </a:r>
            <a:r>
              <a:rPr lang="pt-BR" sz="2100" dirty="0" smtClean="0"/>
              <a:t> </a:t>
            </a:r>
          </a:p>
          <a:p>
            <a:pPr marL="893763" indent="0" algn="just">
              <a:buClr>
                <a:schemeClr val="accent2">
                  <a:lumMod val="75000"/>
                </a:schemeClr>
              </a:buClr>
              <a:buSzPct val="100000"/>
              <a:buNone/>
            </a:pPr>
            <a:r>
              <a:rPr lang="pt-BR" sz="2100" b="1" dirty="0" smtClean="0"/>
              <a:t>Exemplos:</a:t>
            </a:r>
          </a:p>
          <a:p>
            <a:pPr marL="1339850" indent="-446088">
              <a:buFont typeface="+mj-lt"/>
              <a:buNone/>
            </a:pPr>
            <a:r>
              <a:rPr lang="pt-BR" sz="2300" dirty="0" smtClean="0"/>
              <a:t>(BARBOSA, </a:t>
            </a:r>
            <a:r>
              <a:rPr lang="pt-BR" sz="2300" dirty="0" smtClean="0">
                <a:solidFill>
                  <a:srgbClr val="FF0000"/>
                </a:solidFill>
              </a:rPr>
              <a:t>C.</a:t>
            </a:r>
            <a:r>
              <a:rPr lang="pt-BR" sz="2300" dirty="0" smtClean="0"/>
              <a:t>, 1958)  (BARBOSA, </a:t>
            </a:r>
            <a:r>
              <a:rPr lang="pt-BR" sz="2300" dirty="0" smtClean="0">
                <a:solidFill>
                  <a:srgbClr val="FF0000"/>
                </a:solidFill>
              </a:rPr>
              <a:t>O</a:t>
            </a:r>
            <a:r>
              <a:rPr lang="pt-BR" sz="2300" dirty="0" smtClean="0"/>
              <a:t>., 1958) </a:t>
            </a:r>
          </a:p>
          <a:p>
            <a:pPr marL="1339850" indent="-446088">
              <a:buFont typeface="+mj-lt"/>
              <a:buNone/>
            </a:pPr>
            <a:r>
              <a:rPr lang="pt-BR" sz="2300" dirty="0" smtClean="0"/>
              <a:t>(BARBOSA, </a:t>
            </a:r>
            <a:r>
              <a:rPr lang="pt-BR" sz="2300" dirty="0" smtClean="0">
                <a:solidFill>
                  <a:srgbClr val="FF0000"/>
                </a:solidFill>
              </a:rPr>
              <a:t>Cássio,</a:t>
            </a:r>
            <a:r>
              <a:rPr lang="pt-BR" sz="2300" dirty="0" smtClean="0"/>
              <a:t> 1965) (BARBOSA, </a:t>
            </a:r>
            <a:r>
              <a:rPr lang="pt-BR" sz="2300" dirty="0" smtClean="0">
                <a:solidFill>
                  <a:srgbClr val="FF0000"/>
                </a:solidFill>
              </a:rPr>
              <a:t>Celso</a:t>
            </a:r>
            <a:r>
              <a:rPr lang="pt-BR" sz="2300" dirty="0" smtClean="0"/>
              <a:t>, 1965)</a:t>
            </a:r>
          </a:p>
          <a:p>
            <a:pPr marL="446088" indent="-446088" algn="just">
              <a:buFont typeface="+mj-lt"/>
              <a:buNone/>
            </a:pPr>
            <a:endParaRPr lang="pt-BR" sz="1200" dirty="0" smtClean="0"/>
          </a:p>
          <a:p>
            <a:pPr marL="446088" indent="-446088" algn="just">
              <a:buClr>
                <a:schemeClr val="accent2">
                  <a:lumMod val="75000"/>
                </a:schemeClr>
              </a:buClr>
              <a:buSzPct val="100000"/>
              <a:buFont typeface="Georgia" pitchFamily="18" charset="0"/>
              <a:buAutoNum type="alphaLcParenR" startAt="2"/>
            </a:pPr>
            <a:r>
              <a:rPr lang="pt-BR" sz="2300" dirty="0" smtClean="0"/>
              <a:t>As citações de um mesmo autor, publicados num mesmo ano, são distinguidas pelo acréscimo de letras minúsculas, após a data e sem espacejamento</a:t>
            </a:r>
            <a:r>
              <a:rPr lang="pt-BR" sz="2300" dirty="0"/>
              <a:t>.</a:t>
            </a:r>
            <a:r>
              <a:rPr lang="pt-BR" sz="2300" dirty="0" smtClean="0"/>
              <a:t> </a:t>
            </a:r>
          </a:p>
          <a:p>
            <a:pPr marL="893763" indent="0" algn="just">
              <a:buClr>
                <a:schemeClr val="accent2">
                  <a:lumMod val="75000"/>
                </a:schemeClr>
              </a:buClr>
              <a:buSzPct val="100000"/>
              <a:buNone/>
            </a:pPr>
            <a:r>
              <a:rPr lang="pt-BR" sz="2100" b="1" dirty="0" smtClean="0"/>
              <a:t>Exemplos:</a:t>
            </a:r>
            <a:endParaRPr lang="pt-BR" sz="2100" b="1" dirty="0"/>
          </a:p>
          <a:p>
            <a:pPr marL="893763" indent="0">
              <a:buFont typeface="+mj-lt"/>
              <a:buNone/>
            </a:pPr>
            <a:r>
              <a:rPr lang="pt-BR" sz="2300" dirty="0" smtClean="0"/>
              <a:t>De acordo com </a:t>
            </a:r>
            <a:r>
              <a:rPr lang="pt-BR" sz="2300" dirty="0" err="1" smtClean="0"/>
              <a:t>Reeside</a:t>
            </a:r>
            <a:r>
              <a:rPr lang="pt-BR" sz="2300" dirty="0" smtClean="0"/>
              <a:t> (1927a)</a:t>
            </a:r>
          </a:p>
          <a:p>
            <a:pPr marL="893763" indent="0">
              <a:buFont typeface="+mj-lt"/>
              <a:buNone/>
            </a:pPr>
            <a:r>
              <a:rPr lang="pt-BR" sz="2300" dirty="0" smtClean="0"/>
              <a:t>(REESIDE, 1927b)</a:t>
            </a:r>
          </a:p>
          <a:p>
            <a:pPr marL="0" indent="0">
              <a:lnSpc>
                <a:spcPct val="80000"/>
              </a:lnSpc>
              <a:buFont typeface="Georgia" pitchFamily="18" charset="0"/>
              <a:buChar char="•"/>
            </a:pPr>
            <a:endParaRPr lang="pt-BR" sz="1800" dirty="0" smtClean="0"/>
          </a:p>
          <a:p>
            <a:pPr marL="0" indent="0">
              <a:lnSpc>
                <a:spcPct val="80000"/>
              </a:lnSpc>
            </a:pPr>
            <a:endParaRPr lang="pt-BR" sz="1800" dirty="0" smtClean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2915717-B12B-42CA-A2AE-AFDA298C1F3F}" type="slidenum">
              <a:rPr lang="pt-BR"/>
              <a:pPr>
                <a:defRPr/>
              </a:pPr>
              <a:t>21</a:t>
            </a:fld>
            <a:endParaRPr lang="pt-BR" dirty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600" dirty="0" smtClean="0"/>
              <a:t>Sistema autor-data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Subtítulo 2"/>
          <p:cNvSpPr>
            <a:spLocks noGrp="1"/>
          </p:cNvSpPr>
          <p:nvPr>
            <p:ph sz="quarter" idx="1"/>
          </p:nvPr>
        </p:nvSpPr>
        <p:spPr>
          <a:xfrm>
            <a:off x="467544" y="1928813"/>
            <a:ext cx="8351713" cy="4668539"/>
          </a:xfrm>
        </p:spPr>
        <p:txBody>
          <a:bodyPr/>
          <a:lstStyle/>
          <a:p>
            <a:pPr marL="361950" indent="-361950">
              <a:spcBef>
                <a:spcPts val="0"/>
              </a:spcBef>
              <a:buClr>
                <a:schemeClr val="accent2">
                  <a:lumMod val="75000"/>
                </a:schemeClr>
              </a:buClr>
              <a:buSzPct val="100000"/>
            </a:pPr>
            <a:r>
              <a:rPr lang="pt-BR" sz="2200" dirty="0" smtClean="0">
                <a:solidFill>
                  <a:schemeClr val="tx2"/>
                </a:solidFill>
              </a:rPr>
              <a:t>citações indiretas de diversos documentos da mesma autoria</a:t>
            </a:r>
            <a:r>
              <a:rPr lang="pt-BR" sz="2200" dirty="0" smtClean="0"/>
              <a:t>, publicados em anos diferentes podem ser mencionados simultaneamente com as suas datas separadas por vírgula.</a:t>
            </a:r>
          </a:p>
          <a:p>
            <a:pPr marL="542925" indent="0" algn="just">
              <a:lnSpc>
                <a:spcPct val="120000"/>
              </a:lnSpc>
              <a:buFont typeface="+mj-lt"/>
              <a:buNone/>
            </a:pPr>
            <a:r>
              <a:rPr lang="pt-BR" sz="2000" b="1" dirty="0" smtClean="0"/>
              <a:t>Exemplo: </a:t>
            </a:r>
            <a:r>
              <a:rPr lang="pt-BR" sz="2000" dirty="0" smtClean="0"/>
              <a:t>(DREYFUSS, 1989, 1991, 1995)</a:t>
            </a:r>
          </a:p>
          <a:p>
            <a:pPr marL="0" indent="0" algn="just">
              <a:spcBef>
                <a:spcPts val="0"/>
              </a:spcBef>
              <a:buFont typeface="+mj-lt"/>
              <a:buNone/>
            </a:pPr>
            <a:r>
              <a:rPr lang="pt-BR" sz="2000" dirty="0" smtClean="0"/>
              <a:t> </a:t>
            </a:r>
          </a:p>
          <a:p>
            <a:pPr marL="265113" indent="-265113" algn="just">
              <a:lnSpc>
                <a:spcPct val="120000"/>
              </a:lnSpc>
              <a:buClr>
                <a:schemeClr val="accent2">
                  <a:lumMod val="75000"/>
                </a:schemeClr>
              </a:buClr>
              <a:buSzPct val="100000"/>
              <a:buFont typeface="Georgia" pitchFamily="18" charset="0"/>
              <a:buAutoNum type="alphaLcParenR" startAt="2"/>
            </a:pPr>
            <a:r>
              <a:rPr lang="pt-BR" sz="2000" dirty="0" smtClean="0">
                <a:solidFill>
                  <a:srgbClr val="FF0000"/>
                </a:solidFill>
              </a:rPr>
              <a:t> </a:t>
            </a:r>
            <a:r>
              <a:rPr lang="pt-BR" sz="2300" dirty="0" smtClean="0">
                <a:solidFill>
                  <a:schemeClr val="tx2"/>
                </a:solidFill>
              </a:rPr>
              <a:t>citações indiretas de diversos documentos de vários autores</a:t>
            </a:r>
            <a:r>
              <a:rPr lang="pt-BR" sz="2300" dirty="0" smtClean="0"/>
              <a:t>, mencionados simultaneamente, devem ser separadas por ponto-e-vírgula em ordem alfabética. </a:t>
            </a:r>
          </a:p>
          <a:p>
            <a:pPr marL="542925" indent="0" algn="just">
              <a:lnSpc>
                <a:spcPct val="120000"/>
              </a:lnSpc>
              <a:buFont typeface="+mj-lt"/>
              <a:buNone/>
            </a:pPr>
            <a:r>
              <a:rPr lang="pt-BR" sz="2000" b="1" dirty="0" smtClean="0"/>
              <a:t>Exemplo: </a:t>
            </a:r>
            <a:r>
              <a:rPr lang="pt-BR" sz="2000" dirty="0" smtClean="0"/>
              <a:t>Ela polariza e encaminha, sob a forma de “demanda coletiva”, as necessidades de todos (FONSECA, 1997; PAIVA, 1997; SILVA, 1997). </a:t>
            </a:r>
          </a:p>
          <a:p>
            <a:pPr marL="0" indent="0" algn="just">
              <a:buFontTx/>
              <a:buNone/>
            </a:pPr>
            <a:endParaRPr lang="pt-BR" sz="2000" dirty="0" smtClean="0"/>
          </a:p>
        </p:txBody>
      </p:sp>
      <p:sp>
        <p:nvSpPr>
          <p:cNvPr id="7" name="Retângulo 6"/>
          <p:cNvSpPr/>
          <p:nvPr/>
        </p:nvSpPr>
        <p:spPr>
          <a:xfrm>
            <a:off x="3059832" y="6453336"/>
            <a:ext cx="5655542" cy="35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pt-BR" sz="1400" dirty="0">
                <a:latin typeface="Georgia" pitchFamily="18" charset="0"/>
                <a:cs typeface="+mn-cs"/>
              </a:rPr>
              <a:t>(ASSOCIAÇÃO BRASILEIRA DE NORMAS TÉCNICAS, </a:t>
            </a:r>
            <a:r>
              <a:rPr lang="pt-BR" sz="1400" dirty="0" smtClean="0">
                <a:latin typeface="Georgia" pitchFamily="18" charset="0"/>
                <a:cs typeface="+mn-cs"/>
              </a:rPr>
              <a:t>2002,  </a:t>
            </a:r>
            <a:r>
              <a:rPr lang="pt-BR" sz="1400" dirty="0">
                <a:latin typeface="Georgia" pitchFamily="18" charset="0"/>
                <a:cs typeface="+mn-cs"/>
              </a:rPr>
              <a:t>p.3)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9A47822-966E-43B6-B187-DD7201D513C3}" type="slidenum">
              <a:rPr lang="pt-BR"/>
              <a:pPr>
                <a:defRPr/>
              </a:pPr>
              <a:t>22</a:t>
            </a:fld>
            <a:endParaRPr lang="pt-BR" dirty="0"/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600" dirty="0" smtClean="0"/>
              <a:t>Sistema autor-data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09600" y="1857364"/>
            <a:ext cx="3886200" cy="4304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  <a:scene3d>
            <a:camera prst="orthographicFront"/>
            <a:lightRig rig="threePt" dir="t"/>
          </a:scene3d>
          <a:sp3d contourW="12700">
            <a:contourClr>
              <a:schemeClr val="bg1"/>
            </a:contourClr>
          </a:sp3d>
        </p:spPr>
        <p:txBody>
          <a:bodyPr/>
          <a:lstStyle/>
          <a:p>
            <a:pPr marL="0" lvl="3" fontAlgn="auto">
              <a:spcBef>
                <a:spcPct val="50000"/>
              </a:spcBef>
              <a:spcAft>
                <a:spcPts val="600"/>
              </a:spcAft>
              <a:buClr>
                <a:schemeClr val="accent3"/>
              </a:buClr>
              <a:buSzPct val="75000"/>
              <a:defRPr/>
            </a:pPr>
            <a:r>
              <a:rPr lang="pt-BR" b="1" dirty="0" smtClean="0">
                <a:latin typeface="+mn-lt"/>
                <a:cs typeface="+mn-cs"/>
              </a:rPr>
              <a:t>Um autor: </a:t>
            </a:r>
            <a:r>
              <a:rPr lang="pt-BR" dirty="0" smtClean="0">
                <a:latin typeface="+mn-lt"/>
                <a:cs typeface="+mn-cs"/>
              </a:rPr>
              <a:t>Segundo Moraes (1993)</a:t>
            </a:r>
          </a:p>
          <a:p>
            <a:pPr marL="0" lvl="3" fontAlgn="auto">
              <a:spcBef>
                <a:spcPct val="50000"/>
              </a:spcBef>
              <a:spcAft>
                <a:spcPts val="600"/>
              </a:spcAft>
              <a:buClr>
                <a:schemeClr val="accent3"/>
              </a:buClr>
              <a:buSzPct val="75000"/>
              <a:defRPr/>
            </a:pPr>
            <a:r>
              <a:rPr lang="pt-BR" b="1" dirty="0" smtClean="0">
                <a:latin typeface="+mn-lt"/>
                <a:cs typeface="+mn-cs"/>
              </a:rPr>
              <a:t>Dois autores: </a:t>
            </a:r>
            <a:r>
              <a:rPr lang="pt-BR" dirty="0" smtClean="0">
                <a:latin typeface="+mn-lt"/>
                <a:cs typeface="+mn-cs"/>
              </a:rPr>
              <a:t>Segundo Moraes e Souza (1997)</a:t>
            </a:r>
          </a:p>
          <a:p>
            <a:pPr marL="0" lvl="3" fontAlgn="auto">
              <a:spcBef>
                <a:spcPct val="50000"/>
              </a:spcBef>
              <a:spcAft>
                <a:spcPts val="600"/>
              </a:spcAft>
              <a:buClr>
                <a:schemeClr val="accent3"/>
              </a:buClr>
              <a:buSzPct val="75000"/>
              <a:defRPr/>
            </a:pPr>
            <a:r>
              <a:rPr lang="pt-BR" b="1" dirty="0" smtClean="0">
                <a:latin typeface="+mn-lt"/>
                <a:cs typeface="+mn-cs"/>
              </a:rPr>
              <a:t>Três autores: </a:t>
            </a:r>
            <a:r>
              <a:rPr lang="pt-BR" dirty="0" err="1" smtClean="0">
                <a:latin typeface="+mn-lt"/>
                <a:cs typeface="Times New Roman" pitchFamily="18" charset="0"/>
              </a:rPr>
              <a:t>Dudziak</a:t>
            </a:r>
            <a:r>
              <a:rPr lang="pt-BR" dirty="0" smtClean="0">
                <a:latin typeface="+mn-lt"/>
                <a:cs typeface="Times New Roman" pitchFamily="18" charset="0"/>
              </a:rPr>
              <a:t>, Gabriel e Villela (2000)</a:t>
            </a:r>
          </a:p>
          <a:p>
            <a:pPr marL="0" lvl="3" fontAlgn="auto">
              <a:spcBef>
                <a:spcPct val="50000"/>
              </a:spcBef>
              <a:spcAft>
                <a:spcPts val="600"/>
              </a:spcAft>
              <a:buClr>
                <a:schemeClr val="accent3"/>
              </a:buClr>
              <a:buSzPct val="75000"/>
              <a:defRPr/>
            </a:pPr>
            <a:r>
              <a:rPr lang="pt-BR" b="1" dirty="0" smtClean="0">
                <a:latin typeface="+mn-lt"/>
                <a:cs typeface="Times New Roman" pitchFamily="18" charset="0"/>
              </a:rPr>
              <a:t>Mais de três autores:  </a:t>
            </a:r>
            <a:r>
              <a:rPr lang="pt-BR" dirty="0" err="1" smtClean="0">
                <a:latin typeface="+mn-lt"/>
                <a:cs typeface="Times New Roman" pitchFamily="18" charset="0"/>
              </a:rPr>
              <a:t>Belkin</a:t>
            </a:r>
            <a:r>
              <a:rPr lang="pt-BR" dirty="0" smtClean="0">
                <a:latin typeface="+mn-lt"/>
                <a:cs typeface="Times New Roman" pitchFamily="18" charset="0"/>
              </a:rPr>
              <a:t> et al. (1982, p. 76)</a:t>
            </a:r>
          </a:p>
          <a:p>
            <a:pPr marL="0" lvl="3" fontAlgn="auto">
              <a:spcBef>
                <a:spcPct val="50000"/>
              </a:spcBef>
              <a:spcAft>
                <a:spcPts val="600"/>
              </a:spcAft>
              <a:buClr>
                <a:schemeClr val="accent3"/>
              </a:buClr>
              <a:buSzPct val="75000"/>
              <a:defRPr/>
            </a:pPr>
            <a:r>
              <a:rPr lang="pt-BR" b="1" dirty="0" smtClean="0">
                <a:latin typeface="+mn-lt"/>
                <a:cs typeface="Times New Roman" pitchFamily="18" charset="0"/>
              </a:rPr>
              <a:t>Entrada pelo título: </a:t>
            </a:r>
            <a:r>
              <a:rPr lang="pt-BR" dirty="0" smtClean="0">
                <a:latin typeface="+mn-lt"/>
                <a:cs typeface="Times New Roman" pitchFamily="18" charset="0"/>
              </a:rPr>
              <a:t>O desenvolvimento... (1998)</a:t>
            </a:r>
          </a:p>
          <a:p>
            <a:pPr marL="0" lvl="3" fontAlgn="auto">
              <a:spcBef>
                <a:spcPct val="50000"/>
              </a:spcBef>
              <a:spcAft>
                <a:spcPts val="600"/>
              </a:spcAft>
              <a:buClr>
                <a:schemeClr val="accent3"/>
              </a:buClr>
              <a:buSzPct val="75000"/>
              <a:defRPr/>
            </a:pPr>
            <a:r>
              <a:rPr lang="pt-BR" b="1" dirty="0" smtClean="0">
                <a:latin typeface="+mn-lt"/>
                <a:cs typeface="Times New Roman" pitchFamily="18" charset="0"/>
              </a:rPr>
              <a:t>Entidade: </a:t>
            </a:r>
            <a:r>
              <a:rPr lang="pt-BR" dirty="0" smtClean="0">
                <a:latin typeface="+mn-lt"/>
                <a:cs typeface="Times New Roman" pitchFamily="18" charset="0"/>
              </a:rPr>
              <a:t>Comissão das Comunidades Europeias (2002)</a:t>
            </a:r>
            <a:endParaRPr lang="pt-BR" dirty="0">
              <a:latin typeface="+mn-lt"/>
              <a:cs typeface="Times New Roman" pitchFamily="18" charset="0"/>
            </a:endParaRPr>
          </a:p>
        </p:txBody>
      </p:sp>
      <p:sp>
        <p:nvSpPr>
          <p:cNvPr id="7" name="Espaço Reservado para Conteúdo 6"/>
          <p:cNvSpPr txBox="1">
            <a:spLocks/>
          </p:cNvSpPr>
          <p:nvPr/>
        </p:nvSpPr>
        <p:spPr>
          <a:xfrm>
            <a:off x="4845050" y="1857375"/>
            <a:ext cx="3886200" cy="4303713"/>
          </a:xfrm>
          <a:prstGeom prst="rect">
            <a:avLst/>
          </a:prstGeom>
        </p:spPr>
        <p:txBody>
          <a:bodyPr/>
          <a:lstStyle/>
          <a:p>
            <a:pPr marL="0" lvl="3">
              <a:spcBef>
                <a:spcPct val="50000"/>
              </a:spcBef>
              <a:spcAft>
                <a:spcPts val="600"/>
              </a:spcAft>
              <a:buClr>
                <a:srgbClr val="FFC000"/>
              </a:buClr>
              <a:buSzPct val="75000"/>
              <a:defRPr/>
            </a:pPr>
            <a:r>
              <a:rPr lang="en-US" b="1" dirty="0">
                <a:latin typeface="+mn-lt"/>
                <a:cs typeface="+mn-cs"/>
              </a:rPr>
              <a:t>Um </a:t>
            </a:r>
            <a:r>
              <a:rPr lang="en-US" b="1" dirty="0" err="1">
                <a:latin typeface="+mn-lt"/>
                <a:cs typeface="+mn-cs"/>
              </a:rPr>
              <a:t>autor</a:t>
            </a:r>
            <a:r>
              <a:rPr lang="en-US" b="1" dirty="0">
                <a:latin typeface="+mn-lt"/>
                <a:cs typeface="+mn-cs"/>
              </a:rPr>
              <a:t>:</a:t>
            </a:r>
            <a:r>
              <a:rPr lang="en-US" dirty="0">
                <a:latin typeface="+mn-lt"/>
                <a:cs typeface="+mn-cs"/>
              </a:rPr>
              <a:t> </a:t>
            </a:r>
            <a:r>
              <a:rPr lang="pt-PT" dirty="0">
                <a:latin typeface="+mn-lt"/>
                <a:cs typeface="Times New Roman" pitchFamily="18" charset="0"/>
              </a:rPr>
              <a:t>(MORAES, 1993, p. 1).</a:t>
            </a:r>
          </a:p>
          <a:p>
            <a:pPr marL="0" lvl="3">
              <a:spcBef>
                <a:spcPct val="50000"/>
              </a:spcBef>
              <a:spcAft>
                <a:spcPts val="600"/>
              </a:spcAft>
              <a:buClr>
                <a:srgbClr val="FFC000"/>
              </a:buClr>
              <a:buSzPct val="75000"/>
              <a:defRPr/>
            </a:pPr>
            <a:r>
              <a:rPr lang="pt-PT" b="1" dirty="0">
                <a:latin typeface="+mn-lt"/>
                <a:cs typeface="Times New Roman" pitchFamily="18" charset="0"/>
              </a:rPr>
              <a:t>Dois autores:</a:t>
            </a:r>
            <a:r>
              <a:rPr lang="pt-PT" dirty="0">
                <a:latin typeface="+mn-lt"/>
                <a:cs typeface="Times New Roman" pitchFamily="18" charset="0"/>
              </a:rPr>
              <a:t> (</a:t>
            </a:r>
            <a:r>
              <a:rPr lang="en-US" dirty="0">
                <a:latin typeface="+mn-lt"/>
                <a:cs typeface="+mn-cs"/>
              </a:rPr>
              <a:t>MORAES; SOUZA, 1997)</a:t>
            </a:r>
          </a:p>
          <a:p>
            <a:pPr marL="0" lvl="3">
              <a:spcBef>
                <a:spcPct val="50000"/>
              </a:spcBef>
              <a:spcAft>
                <a:spcPts val="600"/>
              </a:spcAft>
              <a:buClr>
                <a:srgbClr val="FFC000"/>
              </a:buClr>
              <a:buSzPct val="75000"/>
              <a:defRPr/>
            </a:pPr>
            <a:r>
              <a:rPr lang="pt-PT" b="1" dirty="0">
                <a:latin typeface="+mn-lt"/>
                <a:cs typeface="Times New Roman" pitchFamily="18" charset="0"/>
              </a:rPr>
              <a:t>Três autores:</a:t>
            </a:r>
            <a:r>
              <a:rPr lang="pt-PT" dirty="0">
                <a:latin typeface="+mn-lt"/>
                <a:cs typeface="Times New Roman" pitchFamily="18" charset="0"/>
              </a:rPr>
              <a:t> (DUDZIAK; GABRIEL; VILLELA, 2000)</a:t>
            </a:r>
          </a:p>
          <a:p>
            <a:pPr marL="0" lvl="3">
              <a:spcBef>
                <a:spcPct val="50000"/>
              </a:spcBef>
              <a:spcAft>
                <a:spcPts val="600"/>
              </a:spcAft>
              <a:buClr>
                <a:srgbClr val="FFC000"/>
              </a:buClr>
              <a:buSzPct val="75000"/>
              <a:defRPr/>
            </a:pPr>
            <a:r>
              <a:rPr lang="pt-PT" b="1" dirty="0">
                <a:latin typeface="+mn-lt"/>
                <a:cs typeface="Times New Roman" pitchFamily="18" charset="0"/>
              </a:rPr>
              <a:t>Mais de três autores:</a:t>
            </a:r>
            <a:r>
              <a:rPr lang="pt-PT" dirty="0">
                <a:latin typeface="+mn-lt"/>
                <a:cs typeface="Times New Roman" pitchFamily="18" charset="0"/>
              </a:rPr>
              <a:t> (BELKIN et al., 1982, p. 76)</a:t>
            </a:r>
          </a:p>
          <a:p>
            <a:pPr marL="0" lvl="3">
              <a:spcBef>
                <a:spcPct val="50000"/>
              </a:spcBef>
              <a:spcAft>
                <a:spcPts val="600"/>
              </a:spcAft>
              <a:buClr>
                <a:srgbClr val="FFC000"/>
              </a:buClr>
              <a:buSzPct val="75000"/>
              <a:defRPr/>
            </a:pPr>
            <a:r>
              <a:rPr lang="pt-PT" b="1" dirty="0">
                <a:latin typeface="+mn-lt"/>
                <a:cs typeface="Times New Roman" pitchFamily="18" charset="0"/>
              </a:rPr>
              <a:t>Entrada pelo título:</a:t>
            </a:r>
            <a:r>
              <a:rPr lang="pt-PT" dirty="0">
                <a:latin typeface="+mn-lt"/>
                <a:cs typeface="Times New Roman" pitchFamily="18" charset="0"/>
              </a:rPr>
              <a:t> (O DESENVOLVIMENTO..., 1998)</a:t>
            </a:r>
          </a:p>
          <a:p>
            <a:pPr marL="0" lvl="3">
              <a:spcBef>
                <a:spcPct val="50000"/>
              </a:spcBef>
              <a:spcAft>
                <a:spcPts val="600"/>
              </a:spcAft>
              <a:buClr>
                <a:srgbClr val="FFC000"/>
              </a:buClr>
              <a:buSzPct val="75000"/>
              <a:defRPr/>
            </a:pPr>
            <a:r>
              <a:rPr lang="pt-PT" b="1" dirty="0">
                <a:latin typeface="+mn-lt"/>
                <a:cs typeface="Times New Roman" pitchFamily="18" charset="0"/>
              </a:rPr>
              <a:t>Entidade: </a:t>
            </a:r>
            <a:r>
              <a:rPr lang="pt-PT" dirty="0">
                <a:latin typeface="+mn-lt"/>
                <a:cs typeface="Times New Roman" pitchFamily="18" charset="0"/>
              </a:rPr>
              <a:t>(COMISSÃO DAS COMUNIDADES  EUROPÉIAS, 2002).</a:t>
            </a:r>
            <a:endParaRPr lang="en-US" dirty="0">
              <a:latin typeface="+mn-lt"/>
              <a:cs typeface="Times New Roman" pitchFamily="18" charset="0"/>
            </a:endParaRPr>
          </a:p>
          <a:p>
            <a:pPr>
              <a:spcBef>
                <a:spcPts val="700"/>
              </a:spcBef>
              <a:spcAft>
                <a:spcPts val="600"/>
              </a:spcAft>
              <a:buClr>
                <a:schemeClr val="accent2"/>
              </a:buClr>
              <a:buSzPct val="60000"/>
              <a:buFont typeface="Georgia" pitchFamily="18" charset="0"/>
              <a:buAutoNum type="alphaLcParenR"/>
              <a:defRPr/>
            </a:pPr>
            <a:endParaRPr lang="pt-BR" dirty="0">
              <a:latin typeface="+mn-lt"/>
              <a:cs typeface="+mn-cs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D6C64CC-15BD-4B90-BF7D-3310655D6C44}" type="slidenum">
              <a:rPr lang="pt-BR"/>
              <a:pPr>
                <a:defRPr/>
              </a:pPr>
              <a:t>23</a:t>
            </a:fld>
            <a:endParaRPr lang="pt-BR" dirty="0"/>
          </a:p>
        </p:txBody>
      </p:sp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600" dirty="0" smtClean="0"/>
              <a:t>Sistema autor-data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title"/>
          </p:nvPr>
        </p:nvSpPr>
        <p:spPr>
          <a:xfrm>
            <a:off x="2738010" y="910183"/>
            <a:ext cx="3831497" cy="537070"/>
          </a:xfrm>
        </p:spPr>
        <p:txBody>
          <a:bodyPr wrap="none">
            <a:spAutoFit/>
          </a:bodyPr>
          <a:lstStyle/>
          <a:p>
            <a:pPr>
              <a:lnSpc>
                <a:spcPct val="85000"/>
              </a:lnSpc>
              <a:spcBef>
                <a:spcPct val="20000"/>
              </a:spcBef>
              <a:defRPr/>
            </a:pPr>
            <a:r>
              <a:rPr lang="pt-BR" sz="3400" dirty="0" smtClean="0">
                <a:latin typeface="+mn-lt"/>
              </a:rPr>
              <a:t>Notas de rodapé</a:t>
            </a:r>
            <a:endParaRPr lang="pt-BR" sz="3400" dirty="0">
              <a:latin typeface="+mn-lt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1"/>
          </p:nvPr>
        </p:nvSpPr>
        <p:spPr>
          <a:xfrm>
            <a:off x="642910" y="1805338"/>
            <a:ext cx="8105554" cy="4939814"/>
          </a:xfr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lphaLcParenR"/>
            </a:pPr>
            <a:r>
              <a:rPr lang="pt-BR" sz="2100" dirty="0" smtClean="0"/>
              <a:t>São “indicações, observações ou aditamentos ao texto feitos pelo autor, tradutor ou editor, podendo também aparecer na margem esquerda ou direita da mancha gráfica” </a:t>
            </a:r>
          </a:p>
          <a:p>
            <a:pPr marL="0" indent="0">
              <a:spcBef>
                <a:spcPts val="1200"/>
              </a:spcBef>
              <a:buClr>
                <a:schemeClr val="accent2">
                  <a:lumMod val="75000"/>
                </a:schemeClr>
              </a:buClr>
              <a:buSzPct val="100000"/>
              <a:buNone/>
            </a:pPr>
            <a:endParaRPr lang="pt-BR" sz="1200" dirty="0" smtClean="0"/>
          </a:p>
          <a:p>
            <a:pPr marL="0" indent="0">
              <a:spcBef>
                <a:spcPts val="1200"/>
              </a:spcBef>
              <a:buClr>
                <a:schemeClr val="accent2">
                  <a:lumMod val="75000"/>
                </a:schemeClr>
              </a:buClr>
              <a:buSzPct val="100000"/>
              <a:buNone/>
            </a:pPr>
            <a:endParaRPr lang="pt-BR" sz="1200" dirty="0" smtClean="0"/>
          </a:p>
          <a:p>
            <a:pPr>
              <a:spcBef>
                <a:spcPts val="0"/>
              </a:spcBef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lphaLcParenR" startAt="2"/>
            </a:pPr>
            <a:r>
              <a:rPr lang="pt-BR" sz="2100" dirty="0" smtClean="0"/>
              <a:t>As notas de rodapé são classificadas como </a:t>
            </a:r>
            <a:r>
              <a:rPr lang="pt-BR" sz="2100" b="1" dirty="0" smtClean="0">
                <a:solidFill>
                  <a:srgbClr val="FF0000"/>
                </a:solidFill>
              </a:rPr>
              <a:t>notas de referência</a:t>
            </a:r>
            <a:r>
              <a:rPr lang="pt-BR" sz="2100" dirty="0" smtClean="0"/>
              <a:t> ou </a:t>
            </a:r>
            <a:r>
              <a:rPr lang="pt-BR" sz="2100" b="1" dirty="0" smtClean="0">
                <a:solidFill>
                  <a:srgbClr val="FF0000"/>
                </a:solidFill>
              </a:rPr>
              <a:t>notas explicativas</a:t>
            </a:r>
            <a:r>
              <a:rPr lang="pt-BR" sz="2100" dirty="0" smtClean="0"/>
              <a:t>. Em ambos os casos, a numeração deve ser única e consecutiva para cada capítulo ou parte, sempre em algarismos arábicos</a:t>
            </a:r>
            <a:r>
              <a:rPr lang="pt-BR" sz="2100" dirty="0" smtClean="0">
                <a:solidFill>
                  <a:srgbClr val="FF0000"/>
                </a:solidFill>
              </a:rPr>
              <a:t>.</a:t>
            </a:r>
          </a:p>
          <a:p>
            <a:pPr marL="896938" indent="-342900">
              <a:spcBef>
                <a:spcPts val="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q"/>
            </a:pPr>
            <a:r>
              <a:rPr lang="pt-BR" sz="2000" dirty="0" smtClean="0"/>
              <a:t>As</a:t>
            </a:r>
            <a:r>
              <a:rPr lang="pt-BR" sz="2000" dirty="0" smtClean="0">
                <a:solidFill>
                  <a:srgbClr val="FF0000"/>
                </a:solidFill>
              </a:rPr>
              <a:t> </a:t>
            </a:r>
            <a:r>
              <a:rPr lang="pt-BR" sz="2000" b="1" dirty="0" smtClean="0">
                <a:solidFill>
                  <a:srgbClr val="FF0000"/>
                </a:solidFill>
              </a:rPr>
              <a:t>notas de referência </a:t>
            </a:r>
            <a:r>
              <a:rPr lang="pt-BR" sz="2000" dirty="0" smtClean="0"/>
              <a:t>são utilizadas para registrar a fonte citada. Essas notas  podem ser abreviadas pelo uso das expressões latinas porém, a primeira citação de uma obra em nota de rodapé, deve ter a referência completa.</a:t>
            </a:r>
          </a:p>
          <a:p>
            <a:pPr marL="896938" indent="-342900">
              <a:spcBef>
                <a:spcPts val="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q"/>
            </a:pPr>
            <a:r>
              <a:rPr lang="pt-BR" sz="2100" dirty="0" smtClean="0"/>
              <a:t>As</a:t>
            </a:r>
            <a:r>
              <a:rPr lang="pt-BR" sz="2100" dirty="0" smtClean="0">
                <a:solidFill>
                  <a:srgbClr val="FF0000"/>
                </a:solidFill>
              </a:rPr>
              <a:t> </a:t>
            </a:r>
            <a:r>
              <a:rPr lang="pt-BR" sz="2100" b="1" dirty="0" smtClean="0">
                <a:solidFill>
                  <a:srgbClr val="FF0000"/>
                </a:solidFill>
              </a:rPr>
              <a:t>notas explicativas </a:t>
            </a:r>
            <a:r>
              <a:rPr lang="pt-BR" sz="2100" dirty="0" smtClean="0"/>
              <a:t>trazem comentários que não entraram no texto principal.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9FC16E8-9B00-45DD-9B89-6EDDF65D8062}" type="slidenum">
              <a:rPr lang="pt-BR"/>
              <a:pPr>
                <a:defRPr/>
              </a:pPr>
              <a:t>24</a:t>
            </a:fld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1148706" y="2852936"/>
            <a:ext cx="5655542" cy="327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pt-BR" sz="1400" dirty="0">
                <a:latin typeface="Georgia" pitchFamily="18" charset="0"/>
                <a:cs typeface="+mn-cs"/>
              </a:rPr>
              <a:t>(ASSOCIAÇÃO BRASILEIRA DE NORMAS TÉCNICAS, </a:t>
            </a:r>
            <a:r>
              <a:rPr lang="pt-BR" sz="1400" dirty="0" smtClean="0">
                <a:latin typeface="Georgia" pitchFamily="18" charset="0"/>
                <a:cs typeface="+mn-cs"/>
              </a:rPr>
              <a:t>2002,  p.2).</a:t>
            </a:r>
            <a:endParaRPr lang="pt-BR" sz="1400" dirty="0">
              <a:latin typeface="Georgia" pitchFamily="18" charset="0"/>
              <a:cs typeface="+mn-c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sz="quarter" idx="1"/>
          </p:nvPr>
        </p:nvSpPr>
        <p:spPr>
          <a:xfrm>
            <a:off x="540767" y="1777603"/>
            <a:ext cx="7991673" cy="2408352"/>
          </a:xfrm>
        </p:spPr>
        <p:txBody>
          <a:bodyPr wrap="square">
            <a:spAutoFit/>
          </a:bodyPr>
          <a:lstStyle/>
          <a:p>
            <a:pPr marL="361950" indent="-361950"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lphaLcParenR"/>
              <a:defRPr/>
            </a:pPr>
            <a:r>
              <a:rPr lang="pt-BR" sz="2200" dirty="0" smtClean="0"/>
              <a:t>Exemplo de nota explicativa – retirada de Nunes (2011, p. 35):</a:t>
            </a:r>
          </a:p>
          <a:p>
            <a:pPr marL="893763" indent="0">
              <a:buClr>
                <a:schemeClr val="accent2">
                  <a:lumMod val="75000"/>
                </a:schemeClr>
              </a:buClr>
              <a:buSzPct val="100000"/>
              <a:buNone/>
              <a:defRPr/>
            </a:pPr>
            <a:r>
              <a:rPr lang="pt-BR" sz="1800" dirty="0"/>
              <a:t>Nosso objetivo então será o de encontrar, se houver, diferenças </a:t>
            </a:r>
            <a:r>
              <a:rPr lang="pt-BR" sz="1800" dirty="0" smtClean="0"/>
              <a:t>entre as </a:t>
            </a:r>
            <a:r>
              <a:rPr lang="pt-BR" sz="1800" dirty="0"/>
              <a:t>modalidades declarativas e interrogativas </a:t>
            </a:r>
            <a:r>
              <a:rPr lang="pt-BR" sz="1800" dirty="0" smtClean="0"/>
              <a:t>totais </a:t>
            </a:r>
            <a:r>
              <a:rPr lang="pt-BR" sz="1800" baseline="30000" dirty="0" smtClean="0"/>
              <a:t>8</a:t>
            </a:r>
            <a:r>
              <a:rPr lang="pt-BR" sz="1800" dirty="0" smtClean="0"/>
              <a:t> em </a:t>
            </a:r>
            <a:r>
              <a:rPr lang="pt-BR" sz="1800" dirty="0"/>
              <a:t>dois </a:t>
            </a:r>
            <a:r>
              <a:rPr lang="pt-BR" sz="1800" dirty="0" smtClean="0"/>
              <a:t>falares catarinenses</a:t>
            </a:r>
            <a:r>
              <a:rPr lang="pt-BR" sz="1800" dirty="0"/>
              <a:t>. </a:t>
            </a:r>
            <a:endParaRPr lang="pt-BR" sz="1800" dirty="0" smtClean="0"/>
          </a:p>
          <a:p>
            <a:pPr marL="893763" indent="0">
              <a:buClr>
                <a:schemeClr val="accent2">
                  <a:lumMod val="75000"/>
                </a:schemeClr>
              </a:buClr>
              <a:buSzPct val="100000"/>
              <a:buNone/>
              <a:defRPr/>
            </a:pPr>
            <a:r>
              <a:rPr lang="pt-BR" sz="1600" dirty="0" smtClean="0"/>
              <a:t>_________</a:t>
            </a:r>
          </a:p>
          <a:p>
            <a:pPr marL="893763" indent="0">
              <a:buClr>
                <a:schemeClr val="accent2">
                  <a:lumMod val="75000"/>
                </a:schemeClr>
              </a:buClr>
              <a:buSzPct val="100000"/>
              <a:buNone/>
              <a:defRPr/>
            </a:pPr>
            <a:r>
              <a:rPr lang="pt-BR" sz="1600" baseline="30000" dirty="0"/>
              <a:t>8</a:t>
            </a:r>
            <a:r>
              <a:rPr lang="pt-BR" sz="1600" dirty="0"/>
              <a:t> Perguntas cujas respostas seriam sim ou </a:t>
            </a:r>
            <a:r>
              <a:rPr lang="pt-BR" sz="1600" dirty="0" smtClean="0"/>
              <a:t>não</a:t>
            </a:r>
            <a:r>
              <a:rPr lang="pt-BR" sz="1900" dirty="0" smtClean="0"/>
              <a:t>.</a:t>
            </a:r>
            <a:endParaRPr lang="pt-BR" sz="19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3B22409-9551-4606-AC10-59FB1835EDB5}" type="slidenum">
              <a:rPr lang="pt-BR"/>
              <a:pPr>
                <a:defRPr/>
              </a:pPr>
              <a:t>25</a:t>
            </a:fld>
            <a:endParaRPr lang="pt-BR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>
          <a:xfrm>
            <a:off x="2738012" y="910183"/>
            <a:ext cx="3831498" cy="537070"/>
          </a:xfrm>
        </p:spPr>
        <p:txBody>
          <a:bodyPr wrap="none">
            <a:spAutoFit/>
          </a:bodyPr>
          <a:lstStyle/>
          <a:p>
            <a:pPr>
              <a:lnSpc>
                <a:spcPct val="85000"/>
              </a:lnSpc>
              <a:spcBef>
                <a:spcPct val="20000"/>
              </a:spcBef>
              <a:defRPr/>
            </a:pPr>
            <a:r>
              <a:rPr lang="pt-BR" sz="3400" dirty="0" smtClean="0">
                <a:latin typeface="+mn-lt"/>
              </a:rPr>
              <a:t>Notas de rodapé</a:t>
            </a:r>
            <a:endParaRPr lang="pt-BR" sz="3400" dirty="0">
              <a:latin typeface="+mn-lt"/>
            </a:endParaRPr>
          </a:p>
        </p:txBody>
      </p:sp>
      <p:sp>
        <p:nvSpPr>
          <p:cNvPr id="5" name="Espaço Reservado para Conteúdo 5"/>
          <p:cNvSpPr txBox="1">
            <a:spLocks/>
          </p:cNvSpPr>
          <p:nvPr/>
        </p:nvSpPr>
        <p:spPr bwMode="auto">
          <a:xfrm>
            <a:off x="540767" y="4221088"/>
            <a:ext cx="7991673" cy="2593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514350" indent="-514350" algn="l" rtl="0" fontAlgn="base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Georgia" pitchFamily="18" charset="0"/>
              <a:buAutoNum type="alphaLcParenR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79475" indent="-514350" algn="l" rtl="0" fontAlgn="base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Char char="–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457200" algn="l" rtl="0" fontAlgn="base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Georgia" pitchFamily="18" charset="0"/>
              <a:buAutoNum type="alphaLcParenR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457200" algn="l" rtl="0" fontAlgn="base">
              <a:spcBef>
                <a:spcPts val="400"/>
              </a:spcBef>
              <a:spcAft>
                <a:spcPct val="0"/>
              </a:spcAft>
              <a:buClr>
                <a:srgbClr val="FFC000"/>
              </a:buClr>
              <a:buSzPct val="75000"/>
              <a:buFont typeface="Georgia" pitchFamily="18" charset="0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fontAlgn="base">
              <a:spcBef>
                <a:spcPts val="400"/>
              </a:spcBef>
              <a:spcAft>
                <a:spcPct val="0"/>
              </a:spcAft>
              <a:buClr>
                <a:srgbClr val="A20000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lphaLcParenR" startAt="2"/>
              <a:defRPr/>
            </a:pPr>
            <a:r>
              <a:rPr lang="pt-BR" sz="2200" dirty="0" smtClean="0"/>
              <a:t>Exemplo de nota de referência.</a:t>
            </a:r>
          </a:p>
          <a:p>
            <a:pPr marL="893763" indent="0">
              <a:buClr>
                <a:schemeClr val="accent2">
                  <a:lumMod val="75000"/>
                </a:schemeClr>
              </a:buClr>
              <a:buSzPct val="100000"/>
              <a:buFont typeface="Georgia" pitchFamily="18" charset="0"/>
              <a:buNone/>
              <a:defRPr/>
            </a:pPr>
            <a:r>
              <a:rPr lang="pt-BR" sz="1800" dirty="0" smtClean="0"/>
              <a:t>É importante não nos enganarmos com a ideia de que os povos indígenas não possuem história, como se fossem apenas fosseis vivos, cujos estudos podem se reduzir apenas a sua etnografia </a:t>
            </a:r>
            <a:r>
              <a:rPr lang="pt-BR" sz="1800" baseline="30000" dirty="0" smtClean="0"/>
              <a:t>20</a:t>
            </a:r>
            <a:r>
              <a:rPr lang="pt-BR" sz="1800" dirty="0" smtClean="0"/>
              <a:t>.</a:t>
            </a:r>
          </a:p>
          <a:p>
            <a:pPr marL="893763" indent="0">
              <a:buClr>
                <a:schemeClr val="accent2">
                  <a:lumMod val="75000"/>
                </a:schemeClr>
              </a:buClr>
              <a:buSzPct val="100000"/>
              <a:buFont typeface="Georgia" pitchFamily="18" charset="0"/>
              <a:buNone/>
              <a:defRPr/>
            </a:pPr>
            <a:r>
              <a:rPr lang="pt-BR" sz="2100" dirty="0" smtClean="0"/>
              <a:t>_________</a:t>
            </a:r>
          </a:p>
          <a:p>
            <a:pPr marL="1073150" indent="-179388">
              <a:buClr>
                <a:schemeClr val="accent2">
                  <a:lumMod val="75000"/>
                </a:schemeClr>
              </a:buClr>
              <a:buSzPct val="100000"/>
              <a:buFont typeface="Georgia" pitchFamily="18" charset="0"/>
              <a:buNone/>
              <a:defRPr/>
            </a:pPr>
            <a:r>
              <a:rPr lang="pt-BR" sz="1600" baseline="30000" dirty="0" smtClean="0"/>
              <a:t>20</a:t>
            </a:r>
            <a:r>
              <a:rPr lang="pt-BR" sz="1600" dirty="0" smtClean="0"/>
              <a:t> CUNHA, Manuela Carneiro da (Org.). </a:t>
            </a:r>
            <a:r>
              <a:rPr lang="pt-BR" sz="1600" b="1" dirty="0" smtClean="0"/>
              <a:t>História do índios no Brasil</a:t>
            </a:r>
            <a:r>
              <a:rPr lang="pt-BR" sz="1600" dirty="0" smtClean="0"/>
              <a:t>.  2. ed. São Paulo: Companhia das Letras: FAPESP: Secretaria Municipal de Cultura, 2002.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40341012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title"/>
          </p:nvPr>
        </p:nvSpPr>
        <p:spPr>
          <a:xfrm>
            <a:off x="553921" y="910183"/>
            <a:ext cx="8199681" cy="537070"/>
          </a:xfrm>
        </p:spPr>
        <p:txBody>
          <a:bodyPr wrap="none">
            <a:spAutoFit/>
          </a:bodyPr>
          <a:lstStyle/>
          <a:p>
            <a:pPr>
              <a:lnSpc>
                <a:spcPct val="85000"/>
              </a:lnSpc>
              <a:spcBef>
                <a:spcPct val="20000"/>
              </a:spcBef>
              <a:defRPr/>
            </a:pPr>
            <a:r>
              <a:rPr lang="pt-BR" sz="3400" dirty="0" smtClean="0">
                <a:latin typeface="+mn-lt"/>
              </a:rPr>
              <a:t>Notas de rodapé: expressões latinas</a:t>
            </a:r>
            <a:endParaRPr lang="pt-BR" sz="3400" dirty="0">
              <a:latin typeface="+mn-lt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1"/>
          </p:nvPr>
        </p:nvSpPr>
        <p:spPr>
          <a:xfrm>
            <a:off x="642910" y="1805338"/>
            <a:ext cx="8105554" cy="5001369"/>
          </a:xfrm>
        </p:spPr>
        <p:txBody>
          <a:bodyPr wrap="square">
            <a:spAutoFit/>
          </a:bodyPr>
          <a:lstStyle/>
          <a:p>
            <a:pPr marL="0" indent="0"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t-BR" sz="2000" dirty="0" smtClean="0"/>
              <a:t>A primeira citação aparece em sua forma completa na nota de rodapé. Já as próximas citações da obra aparecem de forma abreviada, e para evitar repetições numa mesma página, substituem-se as citações por expressões latinas. </a:t>
            </a:r>
            <a:r>
              <a:rPr lang="pt-BR" sz="2000" b="1" dirty="0" smtClean="0"/>
              <a:t>Exemplos:</a:t>
            </a:r>
          </a:p>
          <a:p>
            <a:pPr marL="363538" indent="-342900"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lphaLcParenR"/>
            </a:pPr>
            <a:r>
              <a:rPr lang="pt-BR" sz="1700" b="1" dirty="0" smtClean="0"/>
              <a:t>Ibidem – ibid.</a:t>
            </a:r>
            <a:r>
              <a:rPr lang="pt-BR" sz="17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pt-BR" sz="1700" dirty="0" smtClean="0"/>
              <a:t>[ na mesma obra] - Usado quando se faz várias citações seguidas,  de um mesmo documento. </a:t>
            </a:r>
          </a:p>
          <a:p>
            <a:pPr marL="1520825" indent="0"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t-BR" sz="1700" baseline="30000" dirty="0" smtClean="0"/>
              <a:t>5</a:t>
            </a:r>
            <a:r>
              <a:rPr lang="pt-BR" sz="1700" dirty="0" smtClean="0"/>
              <a:t> Silva, 1980, p.120</a:t>
            </a:r>
          </a:p>
          <a:p>
            <a:pPr marL="265113" indent="0">
              <a:buClr>
                <a:schemeClr val="accent1"/>
              </a:buClr>
              <a:buSzPct val="80000"/>
              <a:buFont typeface="Georgia" pitchFamily="18" charset="0"/>
              <a:buNone/>
            </a:pPr>
            <a:r>
              <a:rPr lang="pt-BR" sz="1700" dirty="0" smtClean="0"/>
              <a:t>	           </a:t>
            </a:r>
            <a:r>
              <a:rPr lang="pt-BR" sz="1700" baseline="30000" dirty="0" smtClean="0"/>
              <a:t>6</a:t>
            </a:r>
            <a:r>
              <a:rPr lang="pt-BR" sz="1700" dirty="0" smtClean="0"/>
              <a:t> Ibid., p.132	</a:t>
            </a:r>
          </a:p>
          <a:p>
            <a:pPr marL="363538" indent="-342900"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lphaLcParenR" startAt="2"/>
            </a:pPr>
            <a:r>
              <a:rPr lang="pt-BR" sz="1700" b="1" dirty="0" smtClean="0"/>
              <a:t>Idem – Id</a:t>
            </a:r>
            <a:r>
              <a:rPr lang="pt-BR" sz="17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pt-BR" sz="17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pt-BR" sz="1700" dirty="0" smtClean="0"/>
              <a:t>[ do mesmo autor] - Obras diferentes do mesmo autor. </a:t>
            </a:r>
          </a:p>
          <a:p>
            <a:pPr marL="1435100" indent="0">
              <a:buClr>
                <a:schemeClr val="accent1"/>
              </a:buClr>
              <a:buSzPct val="80000"/>
              <a:buFont typeface="Georgia" pitchFamily="18" charset="0"/>
              <a:buNone/>
            </a:pPr>
            <a:r>
              <a:rPr lang="pt-BR" sz="1700" baseline="30000" dirty="0" smtClean="0"/>
              <a:t>5</a:t>
            </a:r>
            <a:r>
              <a:rPr lang="pt-BR" sz="1700" dirty="0" smtClean="0"/>
              <a:t> Silva, 1980, p. 132                                                                                                                </a:t>
            </a:r>
            <a:r>
              <a:rPr lang="pt-BR" sz="1700" baseline="30000" dirty="0" smtClean="0"/>
              <a:t>6</a:t>
            </a:r>
            <a:r>
              <a:rPr lang="pt-BR" sz="1700" dirty="0" smtClean="0"/>
              <a:t> Id., 1992, p. 132</a:t>
            </a:r>
          </a:p>
          <a:p>
            <a:pPr marL="342900" indent="-342900"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lphaLcParenR" startAt="3"/>
            </a:pPr>
            <a:r>
              <a:rPr lang="pt-BR" sz="1700" b="1" dirty="0" smtClean="0"/>
              <a:t>Opus </a:t>
            </a:r>
            <a:r>
              <a:rPr lang="pt-BR" sz="1700" b="1" dirty="0" err="1" smtClean="0"/>
              <a:t>citatum</a:t>
            </a:r>
            <a:r>
              <a:rPr lang="pt-BR" sz="1700" b="1" dirty="0" smtClean="0"/>
              <a:t> - op. cit.</a:t>
            </a:r>
            <a:r>
              <a:rPr lang="pt-BR" sz="1700" dirty="0" smtClean="0"/>
              <a:t> [obra citada] - Refere-se à obra citada anteriormente, página diferente, quando houver intercalação de outras notas.             </a:t>
            </a:r>
          </a:p>
          <a:p>
            <a:pPr marL="1435100" lvl="2" indent="0">
              <a:spcBef>
                <a:spcPts val="0"/>
              </a:spcBef>
              <a:buSzPct val="80000"/>
              <a:buFont typeface="Georgia" pitchFamily="18" charset="0"/>
              <a:buNone/>
            </a:pPr>
            <a:r>
              <a:rPr lang="pt-BR" sz="1700" baseline="30000" dirty="0" smtClean="0"/>
              <a:t>5</a:t>
            </a:r>
            <a:r>
              <a:rPr lang="pt-BR" sz="1700" dirty="0" smtClean="0"/>
              <a:t> Silva, 1980, p.23</a:t>
            </a:r>
          </a:p>
          <a:p>
            <a:pPr marL="1435100" lvl="4" indent="0">
              <a:spcBef>
                <a:spcPts val="0"/>
              </a:spcBef>
              <a:buFont typeface="Georgia" pitchFamily="18" charset="0"/>
              <a:buNone/>
            </a:pPr>
            <a:r>
              <a:rPr lang="pt-BR" sz="1700" baseline="30000" dirty="0" smtClean="0"/>
              <a:t>6</a:t>
            </a:r>
            <a:r>
              <a:rPr lang="pt-BR" sz="1700" dirty="0" smtClean="0"/>
              <a:t> Pereira, 1991, p.213</a:t>
            </a:r>
          </a:p>
          <a:p>
            <a:pPr marL="1435100" lvl="4" indent="0">
              <a:spcBef>
                <a:spcPts val="0"/>
              </a:spcBef>
              <a:buFont typeface="Georgia" pitchFamily="18" charset="0"/>
              <a:buNone/>
            </a:pPr>
            <a:r>
              <a:rPr lang="pt-BR" sz="1700" baseline="30000" dirty="0" smtClean="0"/>
              <a:t>7</a:t>
            </a:r>
            <a:r>
              <a:rPr lang="pt-BR" sz="1700" dirty="0" smtClean="0"/>
              <a:t> Silva, op. cit.,  p. 93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9FC16E8-9B00-45DD-9B89-6EDDF65D8062}" type="slidenum">
              <a:rPr lang="pt-BR"/>
              <a:pPr>
                <a:defRPr/>
              </a:pPr>
              <a:t>26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3217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Espaço Reservado para Conteúdo 6"/>
          <p:cNvSpPr>
            <a:spLocks noGrp="1"/>
          </p:cNvSpPr>
          <p:nvPr>
            <p:ph sz="quarter" idx="1"/>
          </p:nvPr>
        </p:nvSpPr>
        <p:spPr>
          <a:xfrm>
            <a:off x="612775" y="1928813"/>
            <a:ext cx="8153400" cy="4167187"/>
          </a:xfrm>
        </p:spPr>
        <p:txBody>
          <a:bodyPr/>
          <a:lstStyle/>
          <a:p>
            <a:pPr marL="0" indent="0" algn="just">
              <a:buFont typeface="+mj-lt"/>
              <a:buNone/>
            </a:pPr>
            <a:endParaRPr lang="pt-BR" sz="4400" dirty="0" smtClean="0"/>
          </a:p>
          <a:p>
            <a:pPr marL="0" indent="0" algn="ctr">
              <a:buFont typeface="+mj-lt"/>
              <a:buNone/>
            </a:pPr>
            <a:endParaRPr lang="pt-BR" sz="3600" smtClean="0"/>
          </a:p>
          <a:p>
            <a:pPr marL="0" indent="0" algn="ctr">
              <a:buFont typeface="+mj-lt"/>
              <a:buNone/>
            </a:pPr>
            <a:r>
              <a:rPr lang="pt-BR" sz="3600" smtClean="0"/>
              <a:t>Este </a:t>
            </a:r>
            <a:r>
              <a:rPr lang="pt-BR" sz="3600" dirty="0" smtClean="0"/>
              <a:t>documento </a:t>
            </a:r>
            <a:r>
              <a:rPr lang="pt-BR" sz="3600" b="1" dirty="0" smtClean="0">
                <a:solidFill>
                  <a:srgbClr val="004C00"/>
                </a:solidFill>
              </a:rPr>
              <a:t>NÃO </a:t>
            </a:r>
            <a:r>
              <a:rPr lang="pt-BR" sz="3600" dirty="0" smtClean="0"/>
              <a:t>substitui a consulta aos originais</a:t>
            </a:r>
            <a:r>
              <a:rPr lang="pt-BR" sz="4400" dirty="0" smtClean="0"/>
              <a:t>. </a:t>
            </a:r>
          </a:p>
        </p:txBody>
      </p:sp>
      <p:sp>
        <p:nvSpPr>
          <p:cNvPr id="9" name="Espaço Reservado para Número de Slide 8"/>
          <p:cNvSpPr txBox="1">
            <a:spLocks noGrp="1"/>
          </p:cNvSpPr>
          <p:nvPr/>
        </p:nvSpPr>
        <p:spPr>
          <a:xfrm>
            <a:off x="0" y="1571625"/>
            <a:ext cx="533400" cy="244475"/>
          </a:xfrm>
          <a:prstGeom prst="rect">
            <a:avLst/>
          </a:prstGeom>
          <a:noFill/>
        </p:spPr>
        <p:txBody>
          <a:bodyPr anchor="ctr">
            <a:normAutofit fontScale="8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2D57217C-FD1A-4425-8463-B0E49C7F0E0E}" type="slidenum">
              <a:rPr lang="pt-BR" sz="1400" b="1">
                <a:solidFill>
                  <a:srgbClr val="FFFFFF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27</a:t>
            </a:fld>
            <a:endParaRPr lang="pt-BR" sz="1400" b="1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E8F9F7E-B134-44E4-9804-8D015774C53F}" type="slidenum">
              <a:rPr lang="pt-BR"/>
              <a:pPr>
                <a:defRPr/>
              </a:pPr>
              <a:t>27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ço Reservado para Conteúdo 5"/>
          <p:cNvSpPr>
            <a:spLocks noGrp="1"/>
          </p:cNvSpPr>
          <p:nvPr>
            <p:ph sz="quarter" idx="1"/>
          </p:nvPr>
        </p:nvSpPr>
        <p:spPr>
          <a:xfrm>
            <a:off x="612775" y="1928813"/>
            <a:ext cx="8153400" cy="4167187"/>
          </a:xfrm>
        </p:spPr>
        <p:txBody>
          <a:bodyPr/>
          <a:lstStyle/>
          <a:p>
            <a:pPr algn="ctr">
              <a:buFont typeface="+mj-lt"/>
              <a:buNone/>
            </a:pPr>
            <a:endParaRPr lang="pt-BR" smtClean="0"/>
          </a:p>
          <a:p>
            <a:pPr algn="ctr">
              <a:buFont typeface="+mj-lt"/>
              <a:buNone/>
            </a:pPr>
            <a:endParaRPr lang="pt-BR" sz="4800" smtClean="0"/>
          </a:p>
          <a:p>
            <a:pPr>
              <a:buFont typeface="Georgia" pitchFamily="18" charset="0"/>
              <a:buChar char="•"/>
            </a:pPr>
            <a:endParaRPr lang="pt-BR" smtClean="0"/>
          </a:p>
        </p:txBody>
      </p:sp>
      <p:sp>
        <p:nvSpPr>
          <p:cNvPr id="7" name="CaixaDeTexto 6"/>
          <p:cNvSpPr txBox="1"/>
          <p:nvPr/>
        </p:nvSpPr>
        <p:spPr>
          <a:xfrm>
            <a:off x="857250" y="2571750"/>
            <a:ext cx="7810500" cy="10160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r>
              <a:rPr lang="pt-BR" sz="6000" b="1" smtClean="0"/>
              <a:t>OBRIGADO!</a:t>
            </a:r>
            <a:endParaRPr lang="pt-BR" sz="6000" b="1" dirty="0"/>
          </a:p>
        </p:txBody>
      </p:sp>
      <p:sp>
        <p:nvSpPr>
          <p:cNvPr id="34820" name="Retângulo 7"/>
          <p:cNvSpPr>
            <a:spLocks noChangeArrowheads="1"/>
          </p:cNvSpPr>
          <p:nvPr/>
        </p:nvSpPr>
        <p:spPr bwMode="auto">
          <a:xfrm>
            <a:off x="857250" y="3751263"/>
            <a:ext cx="78105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 algn="ctr"/>
            <a:r>
              <a:rPr lang="pt-BR" sz="3000" b="1" dirty="0">
                <a:latin typeface="Georgia" pitchFamily="18" charset="0"/>
              </a:rPr>
              <a:t>Dúvidas e informações</a:t>
            </a:r>
          </a:p>
          <a:p>
            <a:pPr marL="0" lvl="1" algn="ctr"/>
            <a:r>
              <a:rPr lang="pt-BR" sz="3000" dirty="0" smtClean="0">
                <a:latin typeface="Georgia" pitchFamily="18" charset="0"/>
              </a:rPr>
              <a:t>E-mail: ref@bu.ufsc.br </a:t>
            </a:r>
            <a:r>
              <a:rPr lang="pt-BR" sz="3000" dirty="0">
                <a:latin typeface="Georgia" pitchFamily="18" charset="0"/>
              </a:rPr>
              <a:t>/ </a:t>
            </a:r>
            <a:r>
              <a:rPr lang="pt-BR" sz="3000" dirty="0" smtClean="0">
                <a:latin typeface="Georgia" pitchFamily="18" charset="0"/>
              </a:rPr>
              <a:t>bdados@bu.ufsc.br</a:t>
            </a:r>
          </a:p>
          <a:p>
            <a:pPr marL="0" lvl="1"/>
            <a:r>
              <a:rPr lang="pt-BR" sz="3000" dirty="0" smtClean="0">
                <a:latin typeface="Georgia" pitchFamily="18" charset="0"/>
              </a:rPr>
              <a:t>Telefone: 3721-6470</a:t>
            </a:r>
            <a:endParaRPr lang="pt-BR" sz="3000" dirty="0">
              <a:latin typeface="Georgia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323477F-678B-4F30-B576-39BB78025E74}" type="slidenum">
              <a:rPr lang="pt-BR"/>
              <a:pPr>
                <a:defRPr/>
              </a:pPr>
              <a:t>28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2">
                    <a:lumMod val="50000"/>
                  </a:schemeClr>
                </a:solidFill>
              </a:rPr>
              <a:t>Referências</a:t>
            </a:r>
            <a:endParaRPr lang="pt-B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8915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775" y="1928813"/>
            <a:ext cx="8153400" cy="4167187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pt-BR" sz="1700" dirty="0" smtClean="0"/>
              <a:t>ASSOCIAÇÃO BRASILEIRA DE NORMAS TÉCNICAS. </a:t>
            </a:r>
            <a:r>
              <a:rPr lang="pt-BR" sz="1700" b="1" dirty="0" smtClean="0"/>
              <a:t>NBR 10520</a:t>
            </a:r>
            <a:r>
              <a:rPr lang="pt-BR" sz="1700" dirty="0" smtClean="0"/>
              <a:t>: informação e documentação: citações em documentos: apresentação. Rio de janeiro, 2002.</a:t>
            </a:r>
          </a:p>
          <a:p>
            <a:pPr marL="0" indent="0">
              <a:lnSpc>
                <a:spcPct val="90000"/>
              </a:lnSpc>
              <a:buNone/>
            </a:pPr>
            <a:endParaRPr lang="pt-BR" sz="1700" dirty="0"/>
          </a:p>
          <a:p>
            <a:pPr marL="0" indent="0">
              <a:lnSpc>
                <a:spcPct val="90000"/>
              </a:lnSpc>
              <a:buNone/>
            </a:pPr>
            <a:r>
              <a:rPr lang="pt-BR" sz="1700" dirty="0"/>
              <a:t>NUNES, Vanessa Gonzaga. </a:t>
            </a:r>
            <a:r>
              <a:rPr lang="pt-BR" sz="1700" b="1" dirty="0"/>
              <a:t>Análises </a:t>
            </a:r>
            <a:r>
              <a:rPr lang="pt-BR" sz="1700" b="1" dirty="0" err="1"/>
              <a:t>entonacionais</a:t>
            </a:r>
            <a:r>
              <a:rPr lang="pt-BR" sz="1700" b="1" dirty="0"/>
              <a:t> de sentenças declarativas e interrogativas totais nos falares florianopolitano e </a:t>
            </a:r>
            <a:r>
              <a:rPr lang="pt-BR" sz="1700" b="1" dirty="0" err="1"/>
              <a:t>lageano</a:t>
            </a:r>
            <a:r>
              <a:rPr lang="pt-BR" sz="1700" dirty="0" smtClean="0"/>
              <a:t>. 2011</a:t>
            </a:r>
            <a:r>
              <a:rPr lang="pt-BR" sz="1700" dirty="0"/>
              <a:t>. 178 p. Dissertação (Mestrado em Linguística)-Programa de Pós-Graduação em Linguística, Centro de Comunicação e Expressão, Universidade Federal de Santa Catarina, Florianópolis, 2011. 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pt-BR" sz="2000" dirty="0" smtClean="0"/>
          </a:p>
          <a:p>
            <a:pPr marL="0" indent="0">
              <a:lnSpc>
                <a:spcPct val="90000"/>
              </a:lnSpc>
              <a:buFontTx/>
              <a:buNone/>
            </a:pPr>
            <a:endParaRPr lang="pt-BR" sz="2000" dirty="0" smtClean="0"/>
          </a:p>
          <a:p>
            <a:pPr marL="0" indent="0">
              <a:lnSpc>
                <a:spcPct val="90000"/>
              </a:lnSpc>
              <a:buFontTx/>
              <a:buNone/>
            </a:pPr>
            <a:endParaRPr lang="pt-BR" sz="1400" dirty="0" smtClean="0"/>
          </a:p>
          <a:p>
            <a:pPr marL="0" indent="0">
              <a:lnSpc>
                <a:spcPct val="90000"/>
              </a:lnSpc>
              <a:buFontTx/>
              <a:buNone/>
            </a:pPr>
            <a:endParaRPr lang="pt-BR" sz="2000" b="1" dirty="0" smtClean="0">
              <a:solidFill>
                <a:srgbClr val="004C00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254E1DD-B725-4D26-8FE2-3BC69000BF34}" type="slidenum">
              <a:rPr lang="pt-BR"/>
              <a:pPr>
                <a:defRPr/>
              </a:pPr>
              <a:t>29</a:t>
            </a:fld>
            <a:endParaRPr lang="pt-B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000" b="1" dirty="0" smtClean="0">
                <a:latin typeface="Georgia" pitchFamily="18" charset="0"/>
              </a:rPr>
              <a:t>Coleção ABNT</a:t>
            </a:r>
            <a:endParaRPr lang="pt-BR" sz="4000" dirty="0" smtClean="0">
              <a:latin typeface="Georgia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294967295"/>
          </p:nvPr>
        </p:nvSpPr>
        <p:spPr>
          <a:xfrm>
            <a:off x="0" y="1571612"/>
            <a:ext cx="533400" cy="244476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fld id="{058BCBEB-3D38-4DC6-BF41-77509AEEFE2E}" type="slidenum">
              <a:rPr lang="pt-BR" smtClean="0"/>
              <a:pPr/>
              <a:t>3</a:t>
            </a:fld>
            <a:endParaRPr lang="pt-BR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534" y="1916832"/>
            <a:ext cx="6881858" cy="331236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575868" y="5273913"/>
            <a:ext cx="8460628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60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</a:pPr>
            <a:r>
              <a:rPr lang="pt-BR" sz="2000" dirty="0">
                <a:latin typeface="+mn-lt"/>
              </a:rPr>
              <a:t>Normas da </a:t>
            </a:r>
            <a:r>
              <a:rPr lang="pt-BR" sz="2000" dirty="0" smtClean="0">
                <a:latin typeface="+mn-lt"/>
              </a:rPr>
              <a:t>ABNT no site da BU, ou clique </a:t>
            </a:r>
            <a:r>
              <a:rPr lang="pt-BR" sz="2000" dirty="0" smtClean="0">
                <a:latin typeface="+mn-lt"/>
                <a:hlinkClick r:id="rId3"/>
              </a:rPr>
              <a:t>AQUI</a:t>
            </a:r>
            <a:r>
              <a:rPr lang="pt-BR" sz="2000" dirty="0" smtClean="0">
                <a:latin typeface="+mn-lt"/>
              </a:rPr>
              <a:t>. </a:t>
            </a:r>
          </a:p>
          <a:p>
            <a:pPr marL="342900" lvl="0" indent="-342900">
              <a:spcAft>
                <a:spcPts val="60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</a:pPr>
            <a:r>
              <a:rPr lang="pt-BR" sz="2000" dirty="0" smtClean="0">
                <a:latin typeface="+mn-lt"/>
              </a:rPr>
              <a:t>Para acessar as normas da ABNT em uma rede web que não a da UFSC, será preciso configurar uma VPN no computador a ser utilizado. Passo-a-passo </a:t>
            </a:r>
            <a:r>
              <a:rPr lang="pt-BR" sz="2000" dirty="0">
                <a:latin typeface="+mn-lt"/>
              </a:rPr>
              <a:t>no site da </a:t>
            </a:r>
            <a:r>
              <a:rPr lang="pt-BR" sz="2000" dirty="0" smtClean="0">
                <a:latin typeface="+mn-lt"/>
              </a:rPr>
              <a:t>SETIC, ou clique </a:t>
            </a:r>
            <a:r>
              <a:rPr lang="pt-BR" sz="2000" dirty="0" smtClean="0">
                <a:latin typeface="+mn-lt"/>
                <a:hlinkClick r:id="rId4"/>
              </a:rPr>
              <a:t>AQUI</a:t>
            </a:r>
            <a:r>
              <a:rPr lang="pt-BR" sz="2000" dirty="0" smtClean="0">
                <a:latin typeface="+mn-lt"/>
              </a:rPr>
              <a:t>. </a:t>
            </a:r>
            <a:endParaRPr lang="pt-BR" sz="900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ítulo 5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600" dirty="0" smtClean="0"/>
              <a:t>Equipe de produção</a:t>
            </a:r>
          </a:p>
        </p:txBody>
      </p:sp>
      <p:sp>
        <p:nvSpPr>
          <p:cNvPr id="36867" name="Espaço Reservado para Conteúdo 6"/>
          <p:cNvSpPr>
            <a:spLocks noGrp="1"/>
          </p:cNvSpPr>
          <p:nvPr>
            <p:ph sz="quarter" idx="1"/>
          </p:nvPr>
        </p:nvSpPr>
        <p:spPr>
          <a:xfrm>
            <a:off x="612775" y="1928813"/>
            <a:ext cx="8153400" cy="4167187"/>
          </a:xfrm>
        </p:spPr>
        <p:txBody>
          <a:bodyPr/>
          <a:lstStyle/>
          <a:p>
            <a:pPr algn="ctr">
              <a:buFont typeface="+mj-lt"/>
              <a:buNone/>
            </a:pPr>
            <a:r>
              <a:rPr lang="pt-BR" b="1" dirty="0" smtClean="0"/>
              <a:t>Maria Bernardete Martins Alves</a:t>
            </a:r>
          </a:p>
          <a:p>
            <a:pPr algn="ctr">
              <a:buFont typeface="+mj-lt"/>
              <a:buNone/>
            </a:pPr>
            <a:r>
              <a:rPr lang="pt-BR" b="1" dirty="0" smtClean="0"/>
              <a:t>Roberta Moraes de Bem</a:t>
            </a:r>
          </a:p>
          <a:p>
            <a:pPr algn="ctr">
              <a:buFont typeface="+mj-lt"/>
              <a:buNone/>
            </a:pPr>
            <a:r>
              <a:rPr lang="pt-BR" b="1" dirty="0" smtClean="0"/>
              <a:t>Thais Xavier Garcia </a:t>
            </a:r>
          </a:p>
          <a:p>
            <a:pPr algn="ctr">
              <a:buFont typeface="+mj-lt"/>
              <a:buNone/>
            </a:pPr>
            <a:r>
              <a:rPr lang="pt-BR" b="1" dirty="0" smtClean="0"/>
              <a:t>José Paulo </a:t>
            </a:r>
            <a:r>
              <a:rPr lang="pt-BR" b="1" dirty="0" err="1" smtClean="0"/>
              <a:t>Speck</a:t>
            </a:r>
            <a:r>
              <a:rPr lang="pt-BR" b="1" dirty="0" smtClean="0"/>
              <a:t> Pereira</a:t>
            </a:r>
            <a:endParaRPr lang="pt-BR" dirty="0" smtClean="0"/>
          </a:p>
        </p:txBody>
      </p:sp>
      <p:sp>
        <p:nvSpPr>
          <p:cNvPr id="10" name="Espaço Reservado para Número de Slide 9"/>
          <p:cNvSpPr txBox="1">
            <a:spLocks noGrp="1"/>
          </p:cNvSpPr>
          <p:nvPr/>
        </p:nvSpPr>
        <p:spPr>
          <a:xfrm>
            <a:off x="0" y="1571625"/>
            <a:ext cx="533400" cy="244475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ADC1291C-8087-40D3-AAE5-929FFF708280}" type="slidenum">
              <a:rPr lang="pt-BR" sz="1200" b="1">
                <a:solidFill>
                  <a:schemeClr val="bg2"/>
                </a:solidFill>
                <a:latin typeface="+mj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30</a:t>
            </a:fld>
            <a:endParaRPr lang="pt-BR" sz="1200" b="1" dirty="0">
              <a:solidFill>
                <a:schemeClr val="bg2"/>
              </a:solidFill>
              <a:latin typeface="+mj-lt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ítulo 5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600" dirty="0"/>
              <a:t>C</a:t>
            </a:r>
            <a:r>
              <a:rPr lang="pt-BR" sz="3600" dirty="0" smtClean="0"/>
              <a:t>omo citar e referenciar?</a:t>
            </a:r>
          </a:p>
        </p:txBody>
      </p:sp>
      <p:sp>
        <p:nvSpPr>
          <p:cNvPr id="37891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775" y="1928813"/>
            <a:ext cx="8153400" cy="4167187"/>
          </a:xfrm>
        </p:spPr>
        <p:txBody>
          <a:bodyPr/>
          <a:lstStyle/>
          <a:p>
            <a:pPr marL="0" indent="0">
              <a:spcBef>
                <a:spcPct val="50000"/>
              </a:spcBef>
              <a:buFont typeface="Georgia" pitchFamily="18" charset="0"/>
              <a:buNone/>
            </a:pPr>
            <a:r>
              <a:rPr lang="pt-BR" sz="2300" dirty="0" smtClean="0"/>
              <a:t>ALVES, Maria Bernardete Martins; BEM, Roberta Moraes de.; GARCIA, Thais. </a:t>
            </a:r>
            <a:r>
              <a:rPr lang="en-US" sz="2300" b="1" dirty="0" err="1" smtClean="0">
                <a:cs typeface="Times New Roman" pitchFamily="18" charset="0"/>
              </a:rPr>
              <a:t>Procedimentos</a:t>
            </a:r>
            <a:r>
              <a:rPr lang="en-US" sz="2300" b="1" dirty="0" smtClean="0">
                <a:cs typeface="Times New Roman" pitchFamily="18" charset="0"/>
              </a:rPr>
              <a:t> </a:t>
            </a:r>
            <a:r>
              <a:rPr lang="en-US" sz="2300" b="1" dirty="0" err="1" smtClean="0">
                <a:cs typeface="Times New Roman" pitchFamily="18" charset="0"/>
              </a:rPr>
              <a:t>para</a:t>
            </a:r>
            <a:r>
              <a:rPr lang="en-US" sz="2300" b="1" dirty="0" smtClean="0">
                <a:cs typeface="Times New Roman" pitchFamily="18" charset="0"/>
              </a:rPr>
              <a:t> </a:t>
            </a:r>
            <a:r>
              <a:rPr lang="en-US" sz="2300" b="1" dirty="0" err="1" smtClean="0">
                <a:cs typeface="Times New Roman" pitchFamily="18" charset="0"/>
              </a:rPr>
              <a:t>apresentação</a:t>
            </a:r>
            <a:r>
              <a:rPr lang="en-US" sz="2300" b="1" dirty="0" smtClean="0">
                <a:cs typeface="Times New Roman" pitchFamily="18" charset="0"/>
              </a:rPr>
              <a:t> e </a:t>
            </a:r>
            <a:r>
              <a:rPr lang="en-US" sz="2300" b="1" dirty="0" err="1" smtClean="0">
                <a:cs typeface="Times New Roman" pitchFamily="18" charset="0"/>
              </a:rPr>
              <a:t>normalização</a:t>
            </a:r>
            <a:r>
              <a:rPr lang="en-US" sz="2300" b="1" dirty="0" smtClean="0">
                <a:cs typeface="Times New Roman" pitchFamily="18" charset="0"/>
              </a:rPr>
              <a:t> de </a:t>
            </a:r>
            <a:r>
              <a:rPr lang="en-US" sz="2300" b="1" dirty="0" err="1" smtClean="0">
                <a:cs typeface="Times New Roman" pitchFamily="18" charset="0"/>
              </a:rPr>
              <a:t>trabalhos</a:t>
            </a:r>
            <a:r>
              <a:rPr lang="en-US" sz="2300" b="1" dirty="0" smtClean="0">
                <a:cs typeface="Times New Roman" pitchFamily="18" charset="0"/>
              </a:rPr>
              <a:t> </a:t>
            </a:r>
            <a:r>
              <a:rPr lang="en-US" sz="2300" b="1" dirty="0" err="1" smtClean="0">
                <a:cs typeface="Times New Roman" pitchFamily="18" charset="0"/>
              </a:rPr>
              <a:t>acadêmicos</a:t>
            </a:r>
            <a:r>
              <a:rPr lang="en-US" sz="2300" dirty="0" smtClean="0">
                <a:cs typeface="Times New Roman" pitchFamily="18" charset="0"/>
              </a:rPr>
              <a:t>: </a:t>
            </a:r>
            <a:r>
              <a:rPr lang="en-US" sz="2300" dirty="0" err="1" smtClean="0">
                <a:cs typeface="Times New Roman" pitchFamily="18" charset="0"/>
              </a:rPr>
              <a:t>citação</a:t>
            </a:r>
            <a:r>
              <a:rPr lang="en-US" sz="2300" dirty="0" smtClean="0">
                <a:cs typeface="Times New Roman" pitchFamily="18" charset="0"/>
              </a:rPr>
              <a:t> (NBR 10520:2002)</a:t>
            </a:r>
            <a:r>
              <a:rPr lang="pt-BR" sz="2300" dirty="0" smtClean="0"/>
              <a:t>. Florianópolis, 2014.  33 slides, color. Disponível em: &lt;</a:t>
            </a:r>
            <a:r>
              <a:rPr lang="pt-BR" sz="2100" dirty="0" smtClean="0"/>
              <a:t>http://www.bu.ufsc.br/design/moduloIIIatualizado.pdf</a:t>
            </a:r>
            <a:r>
              <a:rPr lang="pt-BR" sz="2300" dirty="0" smtClean="0"/>
              <a:t>&gt; . Acesso em: </a:t>
            </a:r>
            <a:r>
              <a:rPr lang="pt-BR" sz="2300" dirty="0" err="1" smtClean="0"/>
              <a:t>dd</a:t>
            </a:r>
            <a:r>
              <a:rPr lang="pt-BR" sz="2300" dirty="0" smtClean="0"/>
              <a:t> mmm. </a:t>
            </a:r>
            <a:r>
              <a:rPr lang="pt-BR" sz="2300" dirty="0" err="1" smtClean="0"/>
              <a:t>aaaa</a:t>
            </a:r>
            <a:r>
              <a:rPr lang="pt-BR" sz="2300" dirty="0" smtClean="0"/>
              <a:t>. </a:t>
            </a:r>
          </a:p>
          <a:p>
            <a:pPr marL="0" indent="0" algn="just">
              <a:spcBef>
                <a:spcPct val="50000"/>
              </a:spcBef>
            </a:pPr>
            <a:endParaRPr lang="pt-BR" sz="2300" dirty="0" smtClean="0"/>
          </a:p>
          <a:p>
            <a:pPr marL="0" indent="0">
              <a:spcBef>
                <a:spcPct val="50000"/>
              </a:spcBef>
              <a:buFont typeface="Georgia" pitchFamily="18" charset="0"/>
              <a:buNone/>
            </a:pPr>
            <a:r>
              <a:rPr lang="pt-BR" sz="2300" b="1" dirty="0" smtClean="0"/>
              <a:t>No texto: </a:t>
            </a:r>
            <a:r>
              <a:rPr lang="pt-BR" sz="2300" dirty="0" smtClean="0"/>
              <a:t>De acordo com Alves et al. (2014) ou  (ALVES</a:t>
            </a:r>
            <a:r>
              <a:rPr lang="pt-BR" sz="2300" dirty="0"/>
              <a:t> </a:t>
            </a:r>
            <a:r>
              <a:rPr lang="pt-BR" sz="2300" dirty="0" smtClean="0"/>
              <a:t>et al., 2014). </a:t>
            </a:r>
          </a:p>
          <a:p>
            <a:pPr marL="0" indent="0">
              <a:buFont typeface="Georgia" pitchFamily="18" charset="0"/>
              <a:buNone/>
            </a:pPr>
            <a:endParaRPr lang="pt-BR" sz="23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C7A5241-E16B-4D9B-B7FD-1914FBE08A21}" type="slidenum">
              <a:rPr lang="pt-BR"/>
              <a:pPr>
                <a:defRPr/>
              </a:pPr>
              <a:t>31</a:t>
            </a:fld>
            <a:endParaRPr lang="pt-B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sz="quarter" idx="4294967295"/>
          </p:nvPr>
        </p:nvSpPr>
        <p:spPr>
          <a:xfrm>
            <a:off x="500063" y="1214438"/>
            <a:ext cx="8153400" cy="416718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spcBef>
                <a:spcPts val="0"/>
              </a:spcBef>
              <a:buFont typeface="Georgia" pitchFamily="18" charset="0"/>
              <a:buNone/>
              <a:defRPr/>
            </a:pP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pPr marL="0" indent="0" algn="ctr">
              <a:spcBef>
                <a:spcPts val="0"/>
              </a:spcBef>
              <a:buFont typeface="Georgia" pitchFamily="18" charset="0"/>
              <a:buNone/>
              <a:defRPr/>
            </a:pPr>
            <a:r>
              <a:rPr lang="pt-BR" sz="2400" dirty="0" smtClean="0"/>
              <a:t>A obra Procedimentos para apresentação e normalização de trabalhos acadêmicos: citação (NBR 10520:2002) de Universidade Federal de Santa Catarina. Biblioteca Universitária foi licenciada com uma Licença </a:t>
            </a:r>
            <a:r>
              <a:rPr lang="pt-BR" sz="2400" u="sng" dirty="0" smtClean="0">
                <a:hlinkClick r:id="rId2"/>
              </a:rPr>
              <a:t>Creative Commons - Atribuição - Uso Não Comercial - Obras Derivadas Proibidas 3.0 Não Adaptada</a:t>
            </a:r>
            <a:r>
              <a:rPr lang="pt-BR" sz="2400" dirty="0" smtClean="0"/>
              <a:t>.</a:t>
            </a:r>
            <a:br>
              <a:rPr lang="pt-BR" sz="2400" dirty="0" smtClean="0"/>
            </a:br>
            <a:r>
              <a:rPr lang="pt-BR" sz="2400" dirty="0" smtClean="0"/>
              <a:t>Com base na obra disponível em </a:t>
            </a:r>
            <a:r>
              <a:rPr lang="pt-BR" sz="2400" u="sng" dirty="0" smtClean="0">
                <a:hlinkClick r:id="rId3"/>
              </a:rPr>
              <a:t>http://www.bu.ufsc.br/design/moduloIIIatualizado.pdf</a:t>
            </a:r>
            <a:r>
              <a:rPr lang="pt-BR" sz="2400" dirty="0" smtClean="0"/>
              <a:t>.</a:t>
            </a:r>
            <a:endParaRPr lang="pt-BR" sz="2400" dirty="0"/>
          </a:p>
        </p:txBody>
      </p:sp>
      <p:pic>
        <p:nvPicPr>
          <p:cNvPr id="39939" name="Picture 16">
            <a:hlinkClick r:id="rId2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375" y="1628775"/>
            <a:ext cx="1584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4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600" dirty="0" smtClean="0"/>
              <a:t>Por que utilizar citações?</a:t>
            </a:r>
          </a:p>
        </p:txBody>
      </p:sp>
      <p:sp>
        <p:nvSpPr>
          <p:cNvPr id="58370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539552" y="2000821"/>
            <a:ext cx="8153400" cy="3948459"/>
          </a:xfrm>
        </p:spPr>
        <p:txBody>
          <a:bodyPr>
            <a:noAutofit/>
          </a:bodyPr>
          <a:lstStyle/>
          <a:p>
            <a:pPr marL="361950" indent="-361950" fontAlgn="auto"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0000"/>
              <a:buFont typeface="+mj-lt"/>
              <a:buAutoNum type="alphaLcParenR"/>
              <a:defRPr/>
            </a:pPr>
            <a:r>
              <a:rPr lang="pt-BR" sz="2700" dirty="0" smtClean="0"/>
              <a:t>dar fundamentação teórica ao trabalho científico;</a:t>
            </a:r>
          </a:p>
          <a:p>
            <a:pPr marL="361950" indent="-361950" fontAlgn="auto"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0000"/>
              <a:buFont typeface="+mj-lt"/>
              <a:buAutoNum type="alphaLcParenR"/>
              <a:defRPr/>
            </a:pPr>
            <a:endParaRPr lang="pt-BR" sz="1200" dirty="0" smtClean="0"/>
          </a:p>
          <a:p>
            <a:pPr marL="361950" indent="-361950" fontAlgn="auto"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0000"/>
              <a:buFont typeface="+mj-lt"/>
              <a:buAutoNum type="alphaLcParenR"/>
              <a:defRPr/>
            </a:pPr>
            <a:r>
              <a:rPr lang="pt-BR" sz="2700" dirty="0" smtClean="0"/>
              <a:t>posicionar o trabalho em relação as outras pesquisas já desenvolvidas;</a:t>
            </a:r>
          </a:p>
          <a:p>
            <a:pPr marL="361950" indent="-361950" fontAlgn="auto"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0000"/>
              <a:buFont typeface="+mj-lt"/>
              <a:buAutoNum type="alphaLcParenR"/>
              <a:defRPr/>
            </a:pPr>
            <a:endParaRPr lang="pt-BR" sz="1200" dirty="0" smtClean="0"/>
          </a:p>
          <a:p>
            <a:pPr marL="361950" indent="-361950" fontAlgn="auto"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0000"/>
              <a:buFont typeface="+mj-lt"/>
              <a:buAutoNum type="alphaLcParenR"/>
              <a:defRPr/>
            </a:pPr>
            <a:r>
              <a:rPr lang="pt-BR" sz="2700" dirty="0" smtClean="0"/>
              <a:t> fornecer exemplos de pontos de vista semelhantes ou não sobre o tema pesquisado.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5FC921B-72A1-4EE9-A51B-E8144BE5ADDB}" type="slidenum">
              <a:rPr lang="pt-BR"/>
              <a:pPr>
                <a:defRPr/>
              </a:pPr>
              <a:t>4</a:t>
            </a:fld>
            <a:endParaRPr lang="pt-B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1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200" dirty="0" smtClean="0"/>
              <a:t>Regras gerais: formas de citação</a:t>
            </a:r>
          </a:p>
        </p:txBody>
      </p:sp>
      <p:sp>
        <p:nvSpPr>
          <p:cNvPr id="1843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1188" y="1844675"/>
            <a:ext cx="8153400" cy="4167188"/>
          </a:xfrm>
        </p:spPr>
        <p:txBody>
          <a:bodyPr/>
          <a:lstStyle/>
          <a:p>
            <a:endParaRPr lang="pt-BR" sz="3300" dirty="0" smtClean="0"/>
          </a:p>
          <a:p>
            <a:pPr>
              <a:buClr>
                <a:schemeClr val="accent2">
                  <a:lumMod val="75000"/>
                </a:schemeClr>
              </a:buClr>
              <a:buSzPct val="80000"/>
            </a:pPr>
            <a:r>
              <a:rPr lang="pt-BR" sz="3300" dirty="0"/>
              <a:t>c</a:t>
            </a:r>
            <a:r>
              <a:rPr lang="pt-BR" sz="3300" dirty="0" smtClean="0"/>
              <a:t>itação direta;</a:t>
            </a:r>
          </a:p>
          <a:p>
            <a:pPr>
              <a:buClr>
                <a:schemeClr val="accent2">
                  <a:lumMod val="75000"/>
                </a:schemeClr>
              </a:buClr>
              <a:buSzPct val="80000"/>
            </a:pPr>
            <a:r>
              <a:rPr lang="pt-BR" sz="3300" dirty="0"/>
              <a:t>c</a:t>
            </a:r>
            <a:r>
              <a:rPr lang="pt-BR" sz="3300" dirty="0" smtClean="0"/>
              <a:t>itação indireta;</a:t>
            </a:r>
          </a:p>
          <a:p>
            <a:pPr>
              <a:buClr>
                <a:schemeClr val="accent2">
                  <a:lumMod val="75000"/>
                </a:schemeClr>
              </a:buClr>
              <a:buSzPct val="80000"/>
            </a:pPr>
            <a:r>
              <a:rPr lang="pt-BR" sz="3300" dirty="0"/>
              <a:t>c</a:t>
            </a:r>
            <a:r>
              <a:rPr lang="pt-BR" sz="3300" dirty="0" smtClean="0"/>
              <a:t>itação de citação.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034A063-F59D-4DFB-AC91-DDA993B02ADA}" type="slidenum">
              <a:rPr lang="pt-BR"/>
              <a:pPr>
                <a:defRPr/>
              </a:pPr>
              <a:t>5</a:t>
            </a:fld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4783" y="1928813"/>
            <a:ext cx="7991673" cy="4167187"/>
          </a:xfr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tint val="12157"/>
                  <a:invGamma/>
                </a:schemeClr>
              </a:gs>
            </a:gsLst>
            <a:lin ang="0" scaled="1"/>
          </a:gradFill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Clr>
                <a:schemeClr val="accent1"/>
              </a:buClr>
              <a:buSzPts val="2200"/>
              <a:buFont typeface="Wingdings" pitchFamily="2" charset="2"/>
              <a:buNone/>
            </a:pPr>
            <a:endParaRPr lang="pt-BR" sz="2400" b="1" dirty="0" smtClean="0"/>
          </a:p>
          <a:p>
            <a:pPr marL="0" indent="0">
              <a:lnSpc>
                <a:spcPct val="115000"/>
              </a:lnSpc>
              <a:spcBef>
                <a:spcPct val="0"/>
              </a:spcBef>
              <a:buClr>
                <a:schemeClr val="accent1"/>
              </a:buClr>
              <a:buSzPts val="2200"/>
              <a:buFont typeface="Wingdings" pitchFamily="2" charset="2"/>
              <a:buNone/>
            </a:pPr>
            <a:r>
              <a:rPr lang="pt-BR" sz="3200" dirty="0" smtClean="0"/>
              <a:t>É a transcrição/cópia de um parágrafo, frase ou uma expressão, usando as mesmas palavras do autor do trabalho, seguidas da indicação da </a:t>
            </a:r>
            <a:r>
              <a:rPr lang="pt-BR" sz="3200" b="1" dirty="0" smtClean="0"/>
              <a:t>fonte consultada</a:t>
            </a:r>
            <a:r>
              <a:rPr lang="pt-BR" sz="3200" dirty="0" smtClean="0"/>
              <a:t>.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D8586CE-6EBE-4FCF-93B1-EB76D59C1A36}" type="slidenum">
              <a:rPr lang="pt-BR"/>
              <a:pPr>
                <a:defRPr/>
              </a:pPr>
              <a:t>6</a:t>
            </a:fld>
            <a:endParaRPr lang="pt-BR" dirty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200" dirty="0" smtClean="0"/>
              <a:t>Regras gerais: citação </a:t>
            </a:r>
            <a:r>
              <a:rPr lang="pt-BR" sz="3200" dirty="0" smtClean="0">
                <a:solidFill>
                  <a:srgbClr val="00B050"/>
                </a:solidFill>
              </a:rPr>
              <a:t>direta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9552" y="1809297"/>
            <a:ext cx="8352928" cy="4860063"/>
          </a:xfrm>
          <a:effectLst>
            <a:prstShdw prst="shdw17" dist="17961" dir="13500000">
              <a:schemeClr val="bg1"/>
            </a:prstShdw>
          </a:effectLst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t-BR" sz="2800" dirty="0" smtClean="0"/>
              <a:t>Citações curtas, </a:t>
            </a:r>
            <a:r>
              <a:rPr lang="pt-BR" sz="2800" b="1" dirty="0" smtClean="0"/>
              <a:t>com até três linhas</a:t>
            </a:r>
            <a:r>
              <a:rPr lang="pt-BR" sz="2800" dirty="0" smtClean="0"/>
              <a:t>: devem ser inseridas no texto entre “aspas duplas” seguida do sobrenome do autor e número de página entre parênteses. </a:t>
            </a:r>
          </a:p>
          <a:p>
            <a:pPr marL="265113" indent="-26511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t-BR" sz="1700" dirty="0" smtClean="0"/>
              <a:t/>
            </a:r>
            <a:br>
              <a:rPr lang="pt-BR" sz="1700" dirty="0" smtClean="0"/>
            </a:br>
            <a:r>
              <a:rPr lang="pt-BR" sz="2300" b="1" dirty="0" smtClean="0"/>
              <a:t>Exemplos:</a:t>
            </a:r>
          </a:p>
          <a:p>
            <a:pPr marL="265113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t-BR" sz="2100" dirty="0" smtClean="0">
                <a:solidFill>
                  <a:schemeClr val="tx2"/>
                </a:solidFill>
              </a:rPr>
              <a:t>Lopes e Batista (2000, p. 32) </a:t>
            </a:r>
            <a:r>
              <a:rPr lang="pt-BR" sz="2100" dirty="0" smtClean="0"/>
              <a:t>confirmam os argumentos anteriores ao declararem que “[…] a mudança de rumo das atividades realizadas é preocupante.”</a:t>
            </a:r>
          </a:p>
          <a:p>
            <a:pPr marL="265113" indent="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</a:pPr>
            <a:endParaRPr lang="pt-BR" sz="2100" dirty="0" smtClean="0"/>
          </a:p>
          <a:p>
            <a:pPr marL="265113" indent="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t-BR" sz="2100" dirty="0" smtClean="0">
                <a:cs typeface="Times New Roman" pitchFamily="18" charset="0"/>
              </a:rPr>
              <a:t>Muitos estudantes e professores pensam que estão fazendo pesquisa quando na verdade estão apenas “[...] fazendo um relatório com algumas notas de rodapé.” </a:t>
            </a:r>
            <a:r>
              <a:rPr lang="pt-BR" sz="2100" dirty="0" smtClean="0">
                <a:solidFill>
                  <a:schemeClr val="tx2"/>
                </a:solidFill>
                <a:cs typeface="Times New Roman" pitchFamily="18" charset="0"/>
              </a:rPr>
              <a:t>(MCGREGOR, 1999, p. 1).</a:t>
            </a:r>
          </a:p>
          <a:p>
            <a:pPr marL="0" indent="0" algn="just">
              <a:lnSpc>
                <a:spcPct val="65000"/>
              </a:lnSpc>
              <a:spcBef>
                <a:spcPct val="50000"/>
              </a:spcBef>
              <a:spcAft>
                <a:spcPct val="5000"/>
              </a:spcAft>
              <a:buClr>
                <a:schemeClr val="accent1"/>
              </a:buClr>
              <a:buSzPct val="80000"/>
              <a:buFont typeface="Wingdings" pitchFamily="2" charset="2"/>
              <a:buNone/>
            </a:pPr>
            <a:endParaRPr lang="pt-BR" sz="2500" dirty="0" smtClean="0"/>
          </a:p>
          <a:p>
            <a:pPr marL="0" indent="0" algn="just">
              <a:buClr>
                <a:schemeClr val="accent1"/>
              </a:buClr>
              <a:buSzPct val="80000"/>
              <a:buFont typeface="Wingdings" pitchFamily="2" charset="2"/>
              <a:buNone/>
            </a:pPr>
            <a:endParaRPr lang="pt-BR" sz="24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36" name="Line 11"/>
          <p:cNvSpPr>
            <a:spLocks noChangeShapeType="1"/>
          </p:cNvSpPr>
          <p:nvPr/>
        </p:nvSpPr>
        <p:spPr bwMode="auto">
          <a:xfrm>
            <a:off x="900113" y="5084763"/>
            <a:ext cx="6477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38" name="AutoShape 13"/>
          <p:cNvSpPr>
            <a:spLocks/>
          </p:cNvSpPr>
          <p:nvPr/>
        </p:nvSpPr>
        <p:spPr bwMode="auto">
          <a:xfrm>
            <a:off x="4067175" y="5589588"/>
            <a:ext cx="2160588" cy="287337"/>
          </a:xfrm>
          <a:prstGeom prst="leftBracket">
            <a:avLst>
              <a:gd name="adj" fmla="val 8333"/>
            </a:avLst>
          </a:prstGeom>
          <a:noFill/>
          <a:ln w="76200">
            <a:noFill/>
            <a:round/>
            <a:headEnd/>
            <a:tailEnd/>
          </a:ln>
          <a:effectLst>
            <a:prstShdw prst="shdw17" dist="17961" dir="13500000">
              <a:srgbClr val="79DFDD"/>
            </a:prstShdw>
          </a:effectLst>
        </p:spPr>
        <p:txBody>
          <a:bodyPr wrap="none" anchor="ctr"/>
          <a:lstStyle/>
          <a:p>
            <a:pPr algn="ctr">
              <a:lnSpc>
                <a:spcPct val="120000"/>
              </a:lnSpc>
            </a:pPr>
            <a:endParaRPr lang="pt-BR">
              <a:latin typeface="Georgia" pitchFamily="18" charset="0"/>
            </a:endParaRPr>
          </a:p>
        </p:txBody>
      </p:sp>
      <p:sp>
        <p:nvSpPr>
          <p:cNvPr id="1039" name="Line 14"/>
          <p:cNvSpPr>
            <a:spLocks noChangeShapeType="1"/>
          </p:cNvSpPr>
          <p:nvPr/>
        </p:nvSpPr>
        <p:spPr bwMode="auto">
          <a:xfrm>
            <a:off x="4284663" y="5949950"/>
            <a:ext cx="1727200" cy="0"/>
          </a:xfrm>
          <a:prstGeom prst="line">
            <a:avLst/>
          </a:prstGeom>
          <a:noFill/>
          <a:ln w="76200">
            <a:noFill/>
            <a:round/>
            <a:headEnd/>
            <a:tailEnd/>
          </a:ln>
          <a:effectLst>
            <a:prstShdw prst="shdw17" dist="17961" dir="13500000">
              <a:srgbClr val="79DFDD"/>
            </a:prstShdw>
          </a:effectLst>
        </p:spPr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5FFC629-AA2E-4085-B2B2-3248C01AF19B}" type="slidenum">
              <a:rPr lang="pt-BR"/>
              <a:pPr>
                <a:defRPr/>
              </a:pPr>
              <a:t>7</a:t>
            </a:fld>
            <a:endParaRPr lang="pt-BR" dirty="0"/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200" dirty="0" smtClean="0"/>
              <a:t>Regras gerais: citação </a:t>
            </a:r>
            <a:r>
              <a:rPr lang="pt-BR" sz="3200" dirty="0" smtClean="0">
                <a:solidFill>
                  <a:srgbClr val="00B050"/>
                </a:solidFill>
              </a:rPr>
              <a:t>direta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BC728DC-2947-4F28-8425-70E4BB2FD231}" type="slidenum">
              <a:rPr lang="pt-BR"/>
              <a:pPr>
                <a:defRPr/>
              </a:pPr>
              <a:t>8</a:t>
            </a:fld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200" dirty="0" smtClean="0"/>
              <a:t>Regras gerais: citação </a:t>
            </a:r>
            <a:r>
              <a:rPr lang="pt-BR" sz="3200" dirty="0" smtClean="0">
                <a:solidFill>
                  <a:srgbClr val="00B050"/>
                </a:solidFill>
              </a:rPr>
              <a:t>direta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1560" y="1916832"/>
            <a:ext cx="7848872" cy="4536504"/>
          </a:xfrm>
        </p:spPr>
        <p:txBody>
          <a:bodyPr/>
          <a:lstStyle/>
          <a:p>
            <a:pPr marL="0" indent="0"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t-BR" sz="2600" dirty="0" smtClean="0"/>
              <a:t>No caso de trechos citados que possuem </a:t>
            </a:r>
            <a:r>
              <a:rPr lang="pt-BR" sz="2600" dirty="0" smtClean="0">
                <a:solidFill>
                  <a:srgbClr val="FF0000"/>
                </a:solidFill>
              </a:rPr>
              <a:t>aspas duplas </a:t>
            </a:r>
            <a:r>
              <a:rPr lang="pt-BR" sz="2600" dirty="0" smtClean="0"/>
              <a:t>em algumas de suas palavras, estas mudarão para aspas simples na transcrição. No exemplo abaixo, a palavra </a:t>
            </a:r>
            <a:r>
              <a:rPr lang="pt-BR" sz="2600" i="1" dirty="0" smtClean="0"/>
              <a:t>legislador</a:t>
            </a:r>
            <a:r>
              <a:rPr lang="pt-BR" sz="2600" dirty="0" smtClean="0"/>
              <a:t> possuía aspas duplas no original.</a:t>
            </a:r>
          </a:p>
          <a:p>
            <a:pPr marL="0" indent="0" algn="just">
              <a:buClr>
                <a:schemeClr val="accent1"/>
              </a:buClr>
              <a:buSzPct val="80000"/>
              <a:buFont typeface="Wingdings" pitchFamily="2" charset="2"/>
              <a:buNone/>
            </a:pPr>
            <a:endParaRPr lang="pt-BR" sz="1200" dirty="0" smtClean="0"/>
          </a:p>
          <a:p>
            <a:pPr marL="265113" indent="0" algn="just">
              <a:buClr>
                <a:schemeClr val="accent1"/>
              </a:buClr>
              <a:buSzPct val="80000"/>
              <a:buNone/>
            </a:pPr>
            <a:r>
              <a:rPr lang="pt-PT" sz="2400" b="1" dirty="0" smtClean="0">
                <a:cs typeface="Times New Roman" pitchFamily="18" charset="0"/>
              </a:rPr>
              <a:t>Exemplo:</a:t>
            </a:r>
            <a:endParaRPr lang="pt-PT" sz="2400" b="1" dirty="0">
              <a:cs typeface="Times New Roman" pitchFamily="18" charset="0"/>
            </a:endParaRPr>
          </a:p>
          <a:p>
            <a:pPr marL="265113" indent="0" algn="just"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t-BR" sz="2400" dirty="0" smtClean="0"/>
              <a:t>Carvalho (2010, p. 37) explica que “dentro de uma acepção ampla do vocábulo ‘legislador’ havemos de inserir as manifestações singulares e plurais emanadas do Poder Judiciário, [...]”.</a:t>
            </a:r>
          </a:p>
          <a:p>
            <a:pPr marL="0" indent="0">
              <a:buFont typeface="Georgia" pitchFamily="18" charset="0"/>
              <a:buChar char="•"/>
            </a:pPr>
            <a:endParaRPr lang="pt-BR" sz="1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928813"/>
            <a:ext cx="8153400" cy="4167187"/>
          </a:xfrm>
        </p:spPr>
        <p:txBody>
          <a:bodyPr/>
          <a:lstStyle/>
          <a:p>
            <a:pPr marL="0" indent="0">
              <a:spcBef>
                <a:spcPts val="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t-BR" sz="2400" dirty="0" smtClean="0"/>
              <a:t>Citações com mais de três linhas  devem ser destacadas com um recuo de 4 cm, com fonte  menor do  que a utilizada no  texto,  sem aspas e com  espacejamento  simples </a:t>
            </a:r>
            <a:r>
              <a:rPr lang="pt-BR" sz="1700" dirty="0" smtClean="0"/>
              <a:t>(ASSOCIAÇÃO BRASILEIRA DE NORMAS TÉCNICAS, 2002, p. 2)</a:t>
            </a:r>
            <a:r>
              <a:rPr lang="pt-BR" sz="2400" dirty="0" smtClean="0"/>
              <a:t>.</a:t>
            </a:r>
          </a:p>
          <a:p>
            <a:pPr marL="0" indent="0">
              <a:buNone/>
            </a:pPr>
            <a:r>
              <a:rPr lang="pt-PT" sz="2400" b="1" dirty="0">
                <a:cs typeface="Times New Roman" pitchFamily="18" charset="0"/>
              </a:rPr>
              <a:t>Exemplo:</a:t>
            </a:r>
          </a:p>
          <a:p>
            <a:pPr marL="0" indent="0">
              <a:buFont typeface="Georgia" pitchFamily="18" charset="0"/>
              <a:buChar char="•"/>
            </a:pPr>
            <a:endParaRPr lang="pt-BR" sz="1800" dirty="0" smtClean="0"/>
          </a:p>
        </p:txBody>
      </p:sp>
      <p:sp>
        <p:nvSpPr>
          <p:cNvPr id="84997" name="AutoShape 5"/>
          <p:cNvSpPr>
            <a:spLocks noChangeArrowheads="1"/>
          </p:cNvSpPr>
          <p:nvPr/>
        </p:nvSpPr>
        <p:spPr bwMode="auto">
          <a:xfrm>
            <a:off x="1928813" y="4643438"/>
            <a:ext cx="12954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>
                <a:latin typeface="+mj-lt"/>
                <a:cs typeface="+mn-cs"/>
              </a:rPr>
              <a:t>Margem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>
                <a:latin typeface="+mj-lt"/>
                <a:cs typeface="+mn-cs"/>
              </a:rPr>
              <a:t>4cm</a:t>
            </a: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3429000" y="3886200"/>
            <a:ext cx="5357813" cy="208597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>
            <a:prstShdw prst="shdw17" dist="17961" dir="13500000">
              <a:srgbClr val="79DFDD"/>
            </a:prstShdw>
          </a:effec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t-PT" sz="1600" dirty="0">
                <a:latin typeface="Georgia" pitchFamily="18" charset="0"/>
              </a:rPr>
              <a:t>O comportamento dos cientistas muda a medida que ele </a:t>
            </a:r>
            <a:r>
              <a:rPr lang="pt-PT" sz="1600" dirty="0" smtClean="0">
                <a:latin typeface="Georgia" pitchFamily="18" charset="0"/>
              </a:rPr>
              <a:t>avançam </a:t>
            </a:r>
            <a:r>
              <a:rPr lang="pt-PT" sz="1600" dirty="0">
                <a:latin typeface="Georgia" pitchFamily="18" charset="0"/>
              </a:rPr>
              <a:t>em seu projeto de pesquisa e que certos padrões de   comportamento estão associados e são afetados pelos diversos estágios da pesquisa. De modo direto ou indireto o  comportamento ‘é afetado pela tarefa’ desempenhada nos estágios de pesquisa, pela informação procurada [...] e, pela habilidade do pesquisador em perceber a relevância da informação para o tópico ou questão da pesquisa (SILVA et al. 1998, p. 34).</a:t>
            </a:r>
            <a:endParaRPr lang="pt-BR" dirty="0">
              <a:latin typeface="Georgia" pitchFamily="18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BC728DC-2947-4F28-8425-70E4BB2FD231}" type="slidenum">
              <a:rPr lang="pt-BR"/>
              <a:pPr>
                <a:defRPr/>
              </a:pPr>
              <a:t>9</a:t>
            </a:fld>
            <a:endParaRPr lang="pt-BR" dirty="0"/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612775" y="857250"/>
            <a:ext cx="8081963" cy="642938"/>
          </a:xfrm>
        </p:spPr>
        <p:txBody>
          <a:bodyPr/>
          <a:lstStyle/>
          <a:p>
            <a:r>
              <a:rPr lang="pt-BR" sz="3200" dirty="0" smtClean="0"/>
              <a:t>Regras gerais: citação </a:t>
            </a:r>
            <a:r>
              <a:rPr lang="pt-BR" sz="3200" dirty="0" smtClean="0">
                <a:solidFill>
                  <a:srgbClr val="00B050"/>
                </a:solidFill>
              </a:rPr>
              <a:t>direta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Personalizada 15">
      <a:dk1>
        <a:srgbClr val="1A1818"/>
      </a:dk1>
      <a:lt1>
        <a:sysClr val="window" lastClr="FFFFFF"/>
      </a:lt1>
      <a:dk2>
        <a:srgbClr val="1F497D"/>
      </a:dk2>
      <a:lt2>
        <a:srgbClr val="FFFFFF"/>
      </a:lt2>
      <a:accent1>
        <a:srgbClr val="FFC000"/>
      </a:accent1>
      <a:accent2>
        <a:srgbClr val="8DB3E2"/>
      </a:accent2>
      <a:accent3>
        <a:srgbClr val="FFC000"/>
      </a:accent3>
      <a:accent4>
        <a:srgbClr val="A20000"/>
      </a:accent4>
      <a:accent5>
        <a:srgbClr val="1F497D"/>
      </a:accent5>
      <a:accent6>
        <a:srgbClr val="004C00"/>
      </a:accent6>
      <a:hlink>
        <a:srgbClr val="1F497D"/>
      </a:hlink>
      <a:folHlink>
        <a:srgbClr val="A20000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ersonalizada 15">
    <a:dk1>
      <a:srgbClr val="1A1818"/>
    </a:dk1>
    <a:lt1>
      <a:sysClr val="window" lastClr="FFFFFF"/>
    </a:lt1>
    <a:dk2>
      <a:srgbClr val="1F497D"/>
    </a:dk2>
    <a:lt2>
      <a:srgbClr val="FFFFFF"/>
    </a:lt2>
    <a:accent1>
      <a:srgbClr val="FFC000"/>
    </a:accent1>
    <a:accent2>
      <a:srgbClr val="8DB3E2"/>
    </a:accent2>
    <a:accent3>
      <a:srgbClr val="FFC000"/>
    </a:accent3>
    <a:accent4>
      <a:srgbClr val="A20000"/>
    </a:accent4>
    <a:accent5>
      <a:srgbClr val="1F497D"/>
    </a:accent5>
    <a:accent6>
      <a:srgbClr val="004C00"/>
    </a:accent6>
    <a:hlink>
      <a:srgbClr val="1F497D"/>
    </a:hlink>
    <a:folHlink>
      <a:srgbClr val="A2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1813</TotalTime>
  <Words>2191</Words>
  <Application>Microsoft Office PowerPoint</Application>
  <PresentationFormat>Apresentação na tela (4:3)</PresentationFormat>
  <Paragraphs>232</Paragraphs>
  <Slides>32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33" baseType="lpstr">
      <vt:lpstr>Tema1</vt:lpstr>
      <vt:lpstr>   Procedimentos para apresentação e normalização de trabalhos acadêmicos:   Citações em documentos  (NBR 10520:2002)</vt:lpstr>
      <vt:lpstr>      Citação  (NBR 10520/2002) </vt:lpstr>
      <vt:lpstr>Coleção ABNT</vt:lpstr>
      <vt:lpstr>Por que utilizar citações?</vt:lpstr>
      <vt:lpstr>Regras gerais: formas de citação</vt:lpstr>
      <vt:lpstr>Regras gerais: citação direta</vt:lpstr>
      <vt:lpstr>Regras gerais: citação direta</vt:lpstr>
      <vt:lpstr>Regras gerais: citação direta</vt:lpstr>
      <vt:lpstr>Regras gerais: citação direta</vt:lpstr>
      <vt:lpstr>Regras gerais: citação indireta</vt:lpstr>
      <vt:lpstr>Dicas para a citação indireta</vt:lpstr>
      <vt:lpstr>Regras gerais: citação indireta</vt:lpstr>
      <vt:lpstr>Regras gerais: citação de citação</vt:lpstr>
      <vt:lpstr>Regras gerais: citação de citação</vt:lpstr>
      <vt:lpstr>Regras gerais: citação de documento traduzido</vt:lpstr>
      <vt:lpstr>Regras gerais: citações de falas</vt:lpstr>
      <vt:lpstr>Regras gerais: supressões, destaques...</vt:lpstr>
      <vt:lpstr>Sistema de chamada</vt:lpstr>
      <vt:lpstr>Sistema numérico</vt:lpstr>
      <vt:lpstr>Sistema autor-data</vt:lpstr>
      <vt:lpstr>Sistema autor-data</vt:lpstr>
      <vt:lpstr>Sistema autor-data</vt:lpstr>
      <vt:lpstr>Sistema autor-data</vt:lpstr>
      <vt:lpstr>Notas de rodapé</vt:lpstr>
      <vt:lpstr>Notas de rodapé</vt:lpstr>
      <vt:lpstr>Notas de rodapé: expressões latinas</vt:lpstr>
      <vt:lpstr>Apresentação do PowerPoint</vt:lpstr>
      <vt:lpstr>Apresentação do PowerPoint</vt:lpstr>
      <vt:lpstr>Referências</vt:lpstr>
      <vt:lpstr>Equipe de produção</vt:lpstr>
      <vt:lpstr>Como citar e referenciar?</vt:lpstr>
      <vt:lpstr>Apresentação do PowerPoint</vt:lpstr>
    </vt:vector>
  </TitlesOfParts>
  <Company>ufsc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Bolsistas</dc:creator>
  <cp:lastModifiedBy>Berna</cp:lastModifiedBy>
  <cp:revision>318</cp:revision>
  <dcterms:created xsi:type="dcterms:W3CDTF">2010-06-11T22:25:12Z</dcterms:created>
  <dcterms:modified xsi:type="dcterms:W3CDTF">2014-09-04T16:50:22Z</dcterms:modified>
</cp:coreProperties>
</file>