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2" r:id="rId1"/>
    <p:sldMasterId id="2147483748" r:id="rId2"/>
  </p:sldMasterIdLst>
  <p:notesMasterIdLst>
    <p:notesMasterId r:id="rId65"/>
  </p:notesMasterIdLst>
  <p:handoutMasterIdLst>
    <p:handoutMasterId r:id="rId66"/>
  </p:handoutMasterIdLst>
  <p:sldIdLst>
    <p:sldId id="319" r:id="rId3"/>
    <p:sldId id="257" r:id="rId4"/>
    <p:sldId id="350" r:id="rId5"/>
    <p:sldId id="260" r:id="rId6"/>
    <p:sldId id="321" r:id="rId7"/>
    <p:sldId id="322" r:id="rId8"/>
    <p:sldId id="351" r:id="rId9"/>
    <p:sldId id="353" r:id="rId10"/>
    <p:sldId id="354" r:id="rId11"/>
    <p:sldId id="324" r:id="rId12"/>
    <p:sldId id="368" r:id="rId13"/>
    <p:sldId id="378" r:id="rId14"/>
    <p:sldId id="281" r:id="rId15"/>
    <p:sldId id="283" r:id="rId16"/>
    <p:sldId id="310" r:id="rId17"/>
    <p:sldId id="284" r:id="rId18"/>
    <p:sldId id="311" r:id="rId19"/>
    <p:sldId id="377" r:id="rId20"/>
    <p:sldId id="362" r:id="rId21"/>
    <p:sldId id="356" r:id="rId22"/>
    <p:sldId id="359" r:id="rId23"/>
    <p:sldId id="360" r:id="rId24"/>
    <p:sldId id="268" r:id="rId25"/>
    <p:sldId id="361" r:id="rId26"/>
    <p:sldId id="371" r:id="rId27"/>
    <p:sldId id="372" r:id="rId28"/>
    <p:sldId id="367" r:id="rId29"/>
    <p:sldId id="369" r:id="rId30"/>
    <p:sldId id="373" r:id="rId31"/>
    <p:sldId id="374" r:id="rId32"/>
    <p:sldId id="293" r:id="rId33"/>
    <p:sldId id="298" r:id="rId34"/>
    <p:sldId id="363" r:id="rId35"/>
    <p:sldId id="364" r:id="rId36"/>
    <p:sldId id="376" r:id="rId37"/>
    <p:sldId id="370" r:id="rId38"/>
    <p:sldId id="375" r:id="rId39"/>
    <p:sldId id="299" r:id="rId40"/>
    <p:sldId id="304" r:id="rId41"/>
    <p:sldId id="379" r:id="rId42"/>
    <p:sldId id="329" r:id="rId43"/>
    <p:sldId id="330" r:id="rId44"/>
    <p:sldId id="381" r:id="rId45"/>
    <p:sldId id="383" r:id="rId46"/>
    <p:sldId id="384" r:id="rId47"/>
    <p:sldId id="332" r:id="rId48"/>
    <p:sldId id="365" r:id="rId49"/>
    <p:sldId id="338" r:id="rId50"/>
    <p:sldId id="382" r:id="rId51"/>
    <p:sldId id="337" r:id="rId52"/>
    <p:sldId id="333" r:id="rId53"/>
    <p:sldId id="334" r:id="rId54"/>
    <p:sldId id="339" r:id="rId55"/>
    <p:sldId id="341" r:id="rId56"/>
    <p:sldId id="342" r:id="rId57"/>
    <p:sldId id="344" r:id="rId58"/>
    <p:sldId id="366" r:id="rId59"/>
    <p:sldId id="343" r:id="rId60"/>
    <p:sldId id="346" r:id="rId61"/>
    <p:sldId id="347" r:id="rId62"/>
    <p:sldId id="348" r:id="rId63"/>
    <p:sldId id="380" r:id="rId64"/>
  </p:sldIdLst>
  <p:sldSz cx="9144000" cy="6858000" type="screen4x3"/>
  <p:notesSz cx="6858000" cy="9117013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1600" kern="1200">
        <a:solidFill>
          <a:srgbClr val="3333FF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rgbClr val="3333FF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rgbClr val="3333FF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rgbClr val="3333FF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rgbClr val="3333FF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rgbClr val="3333FF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rgbClr val="3333FF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rgbClr val="3333FF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rgbClr val="3333FF"/>
        </a:solidFill>
        <a:latin typeface="Tahoma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714639B1-D190-4E9E-B790-F71559618DE4}">
          <p14:sldIdLst>
            <p14:sldId id="319"/>
            <p14:sldId id="257"/>
            <p14:sldId id="350"/>
            <p14:sldId id="260"/>
            <p14:sldId id="321"/>
            <p14:sldId id="322"/>
            <p14:sldId id="351"/>
            <p14:sldId id="353"/>
            <p14:sldId id="354"/>
            <p14:sldId id="324"/>
            <p14:sldId id="368"/>
            <p14:sldId id="378"/>
            <p14:sldId id="281"/>
            <p14:sldId id="283"/>
            <p14:sldId id="310"/>
            <p14:sldId id="284"/>
            <p14:sldId id="311"/>
            <p14:sldId id="377"/>
            <p14:sldId id="362"/>
            <p14:sldId id="356"/>
            <p14:sldId id="359"/>
            <p14:sldId id="360"/>
            <p14:sldId id="268"/>
            <p14:sldId id="361"/>
            <p14:sldId id="371"/>
            <p14:sldId id="372"/>
            <p14:sldId id="367"/>
            <p14:sldId id="369"/>
            <p14:sldId id="373"/>
            <p14:sldId id="374"/>
            <p14:sldId id="293"/>
            <p14:sldId id="298"/>
            <p14:sldId id="363"/>
            <p14:sldId id="364"/>
            <p14:sldId id="376"/>
            <p14:sldId id="370"/>
            <p14:sldId id="375"/>
            <p14:sldId id="299"/>
            <p14:sldId id="304"/>
            <p14:sldId id="379"/>
            <p14:sldId id="329"/>
            <p14:sldId id="330"/>
            <p14:sldId id="381"/>
            <p14:sldId id="383"/>
            <p14:sldId id="384"/>
            <p14:sldId id="332"/>
            <p14:sldId id="365"/>
            <p14:sldId id="338"/>
            <p14:sldId id="382"/>
            <p14:sldId id="337"/>
            <p14:sldId id="333"/>
            <p14:sldId id="334"/>
            <p14:sldId id="339"/>
            <p14:sldId id="341"/>
            <p14:sldId id="342"/>
            <p14:sldId id="344"/>
            <p14:sldId id="366"/>
            <p14:sldId id="343"/>
            <p14:sldId id="346"/>
            <p14:sldId id="347"/>
            <p14:sldId id="348"/>
            <p14:sldId id="38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D80E69"/>
    <a:srgbClr val="9F117A"/>
    <a:srgbClr val="C9C400"/>
    <a:srgbClr val="D4ECBA"/>
    <a:srgbClr val="FFFFCC"/>
    <a:srgbClr val="FFFFFF"/>
    <a:srgbClr val="00FFFF"/>
    <a:srgbClr val="F9E5D3"/>
    <a:srgbClr val="EEB8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05" autoAdjust="0"/>
  </p:normalViewPr>
  <p:slideViewPr>
    <p:cSldViewPr>
      <p:cViewPr>
        <p:scale>
          <a:sx n="106" d="100"/>
          <a:sy n="106" d="100"/>
        </p:scale>
        <p:origin x="-1752" y="-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164"/>
    </p:cViewPr>
  </p:sorterViewPr>
  <p:notesViewPr>
    <p:cSldViewPr>
      <p:cViewPr varScale="1">
        <p:scale>
          <a:sx n="51" d="100"/>
          <a:sy n="51" d="100"/>
        </p:scale>
        <p:origin x="-2736" y="-108"/>
      </p:cViewPr>
      <p:guideLst>
        <p:guide orient="horz" pos="2871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208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6140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208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6140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1pPr>
          </a:lstStyle>
          <a:p>
            <a:pPr>
              <a:defRPr/>
            </a:pPr>
            <a:fld id="{E2DEB9B6-553D-4E5C-BCF0-DC9B139606E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35867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04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0938" y="684213"/>
            <a:ext cx="4557712" cy="34178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30700"/>
            <a:ext cx="5029200" cy="410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1187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6140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187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6140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1pPr>
          </a:lstStyle>
          <a:p>
            <a:pPr>
              <a:defRPr/>
            </a:pPr>
            <a:fld id="{C0F1FCF6-5EF2-4182-94D3-E979F064BE0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68307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F71C71-6714-4E12-9C1D-08EC3D2C7C85}" type="slidenum">
              <a:rPr lang="pt-BR"/>
              <a:pPr>
                <a:defRPr/>
              </a:pPr>
              <a:t>1</a:t>
            </a:fld>
            <a:endParaRPr lang="pt-BR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61B79E-D648-4E56-9FDB-DD4116C55C4B}" type="slidenum">
              <a:rPr lang="pt-BR"/>
              <a:pPr>
                <a:defRPr/>
              </a:pPr>
              <a:t>23</a:t>
            </a:fld>
            <a:endParaRPr lang="pt-BR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407B4F-2DF4-429F-B28B-629C12080E98}" type="slidenum">
              <a:rPr lang="pt-BR"/>
              <a:pPr>
                <a:defRPr/>
              </a:pPr>
              <a:t>31</a:t>
            </a:fld>
            <a:endParaRPr lang="pt-BR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BA708A7-3A9B-4DA8-92BB-EFEC8285285B}" type="slidenum">
              <a:rPr lang="pt-BR"/>
              <a:pPr>
                <a:defRPr/>
              </a:pPr>
              <a:t>32</a:t>
            </a:fld>
            <a:endParaRPr lang="pt-BR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36F759-88FB-426A-9247-8DCD73EE61FD}" type="slidenum">
              <a:rPr lang="pt-BR"/>
              <a:pPr>
                <a:defRPr/>
              </a:pPr>
              <a:t>38</a:t>
            </a:fld>
            <a:endParaRPr lang="pt-BR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AA8A62-8B99-4A4D-8517-6217B0AB3CC8}" type="slidenum">
              <a:rPr lang="pt-BR"/>
              <a:pPr>
                <a:defRPr/>
              </a:pPr>
              <a:t>39</a:t>
            </a:fld>
            <a:endParaRPr lang="pt-BR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469287B-5131-4F0D-AEE4-93EBB0EF969F}" type="slidenum">
              <a:rPr lang="pt-BR"/>
              <a:pPr>
                <a:defRPr/>
              </a:pPr>
              <a:t>54</a:t>
            </a:fld>
            <a:endParaRPr lang="pt-BR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E82465C-50D9-4693-A0F7-CF59B92A6579}" type="slidenum">
              <a:rPr lang="pt-BR"/>
              <a:pPr>
                <a:defRPr/>
              </a:pPr>
              <a:t>59</a:t>
            </a:fld>
            <a:endParaRPr lang="pt-BR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95408EC-11BF-46CE-A8D2-569CD56FBB2E}" type="slidenum">
              <a:rPr lang="pt-BR"/>
              <a:pPr>
                <a:defRPr/>
              </a:pPr>
              <a:t>2</a:t>
            </a:fld>
            <a:endParaRPr lang="pt-BR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D4A505-4824-4CEC-A2A6-CCED0F380C65}" type="slidenum">
              <a:rPr lang="pt-BR"/>
              <a:pPr>
                <a:defRPr/>
              </a:pPr>
              <a:t>4</a:t>
            </a:fld>
            <a:endParaRPr lang="pt-BR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F1FCF6-5EF2-4182-94D3-E979F064BE03}" type="slidenum">
              <a:rPr lang="pt-BR" smtClean="0"/>
              <a:pPr>
                <a:defRPr/>
              </a:pPr>
              <a:t>5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57B989-8A01-4AC2-AA5D-9F66BD1B18BE}" type="slidenum">
              <a:rPr lang="pt-BR"/>
              <a:pPr>
                <a:defRPr/>
              </a:pPr>
              <a:t>13</a:t>
            </a:fld>
            <a:endParaRPr lang="pt-BR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CC507B8-8C9E-489C-9686-7643E3FCBD2C}" type="slidenum">
              <a:rPr lang="pt-BR"/>
              <a:pPr>
                <a:defRPr/>
              </a:pPr>
              <a:t>14</a:t>
            </a:fld>
            <a:endParaRPr lang="pt-BR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A0285A-3F6A-4A62-9B84-B9B09355DC48}" type="slidenum">
              <a:rPr lang="pt-BR"/>
              <a:pPr>
                <a:defRPr/>
              </a:pPr>
              <a:t>15</a:t>
            </a:fld>
            <a:endParaRPr lang="pt-BR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4D6829-DE47-4951-962B-B684D8A0385A}" type="slidenum">
              <a:rPr lang="pt-BR"/>
              <a:pPr>
                <a:defRPr/>
              </a:pPr>
              <a:t>16</a:t>
            </a:fld>
            <a:endParaRPr lang="pt-BR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4E43B8B-29C7-4607-B203-9040DB6D1C1B}" type="slidenum">
              <a:rPr lang="pt-BR"/>
              <a:pPr>
                <a:defRPr/>
              </a:pPr>
              <a:t>17</a:t>
            </a:fld>
            <a:endParaRPr lang="pt-BR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2DDA0-FE92-4258-ABE4-774AE70EC3A8}" type="datetime1">
              <a:rPr lang="pt-BR" smtClean="0"/>
              <a:t>20/03/2015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Programa de Capacitação da Biblioteca Universitária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8E87F-A6CC-4232-B381-A19505EA844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4AC57-FF2F-46C4-BC9B-709BE3746239}" type="datetime1">
              <a:rPr lang="pt-BR" smtClean="0"/>
              <a:t>20/03/2015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Programa de Capacitação da Biblioteca Universitária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8E87F-A6CC-4232-B381-A19505EA844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CD62F-8EF1-44A2-8C05-A62A0132C63B}" type="datetime1">
              <a:rPr lang="pt-BR" smtClean="0"/>
              <a:t>20/03/2015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Programa de Capacitação da Biblioteca Universitária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8E87F-A6CC-4232-B381-A19505EA844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ítulo e 4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4C9E1B-2D50-4DA0-869D-A7C1DE87ABE6}" type="datetime1">
              <a:rPr lang="pt-BR" smtClean="0"/>
              <a:t>20/03/2015</a:t>
            </a:fld>
            <a:endParaRPr lang="pt-BR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 hasCustomPrompt="1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pt-BR" dirty="0" smtClean="0"/>
              <a:t>título mestre</a:t>
            </a:r>
            <a:endParaRPr kumimoji="0" lang="en-US" dirty="0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EB13F0C-6347-4D76-BB4F-9DD1D38F5A82}" type="datetime1">
              <a:rPr lang="pt-BR" smtClean="0"/>
              <a:t>20/03/2015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2085393" y="236539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Programa de Capacitação da Biblioteca Universitária</a:t>
            </a:r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858E87F-A6CC-4232-B381-A19505EA8445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12648" y="857232"/>
            <a:ext cx="8082000" cy="642942"/>
          </a:xfrm>
        </p:spPr>
        <p:txBody>
          <a:bodyPr/>
          <a:lstStyle>
            <a:lvl1pPr>
              <a:defRPr/>
            </a:lvl1pPr>
          </a:lstStyle>
          <a:p>
            <a:r>
              <a:rPr kumimoji="0" lang="pt-BR" dirty="0" smtClean="0"/>
              <a:t>Título Mestre</a:t>
            </a:r>
            <a:endParaRPr kumimoji="0" lang="en-US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54ABE-0CEC-47C1-B306-CCFBD2F7E972}" type="datetime1">
              <a:rPr lang="pt-BR" smtClean="0"/>
              <a:t>20/03/2015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pt-BR" smtClean="0"/>
              <a:t>Programa de Capacitação da Biblioteca Universitária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858E87F-A6CC-4232-B381-A19505EA8445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612648" y="1928802"/>
            <a:ext cx="8153400" cy="4167198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71601" y="2743201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7" name="Retângulo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pt-BR" dirty="0" smtClean="0"/>
              <a:t>Título Mestre</a:t>
            </a:r>
            <a:endParaRPr kumimoji="0" lang="en-US" dirty="0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BF3AD-E7F9-44C7-8C08-D9E473BE1C16}" type="datetime1">
              <a:rPr lang="pt-BR" smtClean="0"/>
              <a:t>20/03/2015</a:t>
            </a:fld>
            <a:endParaRPr lang="pt-BR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858E87F-A6CC-4232-B381-A19505EA8445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t-BR" smtClean="0"/>
              <a:t>Programa de Capacitação da Biblioteca Universitária</a:t>
            </a:r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09600" y="857232"/>
            <a:ext cx="8082000" cy="642942"/>
          </a:xfrm>
        </p:spPr>
        <p:txBody>
          <a:bodyPr/>
          <a:lstStyle>
            <a:lvl1pPr>
              <a:defRPr/>
            </a:lvl1pPr>
          </a:lstStyle>
          <a:p>
            <a:r>
              <a:rPr kumimoji="0" lang="pt-BR" dirty="0" smtClean="0"/>
              <a:t>Título Mestre</a:t>
            </a:r>
            <a:endParaRPr kumimoji="0" lang="en-US" dirty="0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609600" y="1857364"/>
            <a:ext cx="3886200" cy="4304203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844901" y="1857365"/>
            <a:ext cx="3886200" cy="430420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627DF5A-B758-4CFB-A306-B8277259281F}" type="datetime1">
              <a:rPr lang="pt-BR" smtClean="0"/>
              <a:t>20/03/2015</a:t>
            </a:fld>
            <a:endParaRPr lang="pt-BR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858E87F-A6CC-4232-B381-A19505EA8445}" type="slidenum">
              <a:rPr lang="pt-BR" smtClean="0"/>
              <a:t>‹nº›</a:t>
            </a:fld>
            <a:endParaRPr lang="pt-BR"/>
          </a:p>
        </p:txBody>
      </p:sp>
      <p:sp>
        <p:nvSpPr>
          <p:cNvPr id="12" name="Espaço Reservado para Rodapé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pt-BR" smtClean="0"/>
              <a:t>Programa de Capacitação da Biblioteca Universitária</a:t>
            </a:r>
            <a:endParaRPr lang="pt-B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42911" y="857232"/>
            <a:ext cx="8082000" cy="642942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dirty="0" smtClean="0"/>
              <a:t>Título Mestre</a:t>
            </a:r>
            <a:endParaRPr kumimoji="0" lang="en-US" dirty="0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609600" y="2500306"/>
            <a:ext cx="3886200" cy="3519494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800600" y="2500306"/>
            <a:ext cx="3886200" cy="3519494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E103154-3FB2-4E92-BBC1-1BBF2B58D6EB}" type="datetime1">
              <a:rPr lang="pt-BR" smtClean="0"/>
              <a:t>20/03/2015</a:t>
            </a:fld>
            <a:endParaRPr lang="pt-BR"/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858E87F-A6CC-4232-B381-A19505EA8445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pt-BR" smtClean="0"/>
              <a:t>Programa de Capacitação da Biblioteca Universitária</a:t>
            </a:r>
            <a:endParaRPr lang="pt-BR"/>
          </a:p>
        </p:txBody>
      </p:sp>
      <p:sp>
        <p:nvSpPr>
          <p:cNvPr id="16" name="Espaço Reservado para Texto 15"/>
          <p:cNvSpPr>
            <a:spLocks noGrp="1"/>
          </p:cNvSpPr>
          <p:nvPr>
            <p:ph type="body" sz="quarter" idx="1" hasCustomPrompt="1"/>
          </p:nvPr>
        </p:nvSpPr>
        <p:spPr>
          <a:xfrm>
            <a:off x="609600" y="1857364"/>
            <a:ext cx="3886200" cy="535316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dirty="0" smtClean="0"/>
              <a:t>Texto Mestre</a:t>
            </a:r>
          </a:p>
        </p:txBody>
      </p:sp>
      <p:sp>
        <p:nvSpPr>
          <p:cNvPr id="15" name="Espaço Reservado para Texto 14"/>
          <p:cNvSpPr>
            <a:spLocks noGrp="1"/>
          </p:cNvSpPr>
          <p:nvPr>
            <p:ph type="body" sz="quarter" idx="3" hasCustomPrompt="1"/>
          </p:nvPr>
        </p:nvSpPr>
        <p:spPr>
          <a:xfrm>
            <a:off x="4800600" y="1857364"/>
            <a:ext cx="3886200" cy="535316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dirty="0" smtClean="0"/>
              <a:t>Texto Mestre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42911" y="857232"/>
            <a:ext cx="8082000" cy="642942"/>
          </a:xfrm>
        </p:spPr>
        <p:txBody>
          <a:bodyPr/>
          <a:lstStyle>
            <a:lvl1pPr>
              <a:defRPr/>
            </a:lvl1pPr>
          </a:lstStyle>
          <a:p>
            <a:r>
              <a:rPr kumimoji="0" lang="pt-BR" dirty="0" smtClean="0"/>
              <a:t>Título Mestre</a:t>
            </a:r>
            <a:endParaRPr kumimoji="0" lang="en-US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0A2F2-DF0F-47D6-AA43-88121C37577B}" type="datetime1">
              <a:rPr lang="pt-BR" smtClean="0"/>
              <a:t>20/03/2015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Programa de Capacitação da Biblioteca Universitária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858E87F-A6CC-4232-B381-A19505EA844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25C03-D5AD-44B5-AFDB-D9D7371B3666}" type="datetime1">
              <a:rPr lang="pt-BR" smtClean="0"/>
              <a:t>20/03/2015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Programa de Capacitação da Biblioteca Universitária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858E87F-A6CC-4232-B381-A19505EA844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5D753-183B-400A-AC0F-BBDCBD496601}" type="datetime1">
              <a:rPr lang="pt-BR" smtClean="0"/>
              <a:t>20/03/2015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Programa de Capacitação da Biblioteca Universitária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8E87F-A6CC-4232-B381-A19505EA844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09600" y="857232"/>
            <a:ext cx="8082000" cy="642942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pt-BR" dirty="0" smtClean="0"/>
              <a:t>Título Mestre</a:t>
            </a:r>
            <a:endParaRPr kumimoji="0" lang="en-US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1B63F-56C7-4BA0-AE0C-4DC1DEA92FA1}" type="datetime1">
              <a:rPr lang="pt-BR" smtClean="0"/>
              <a:t>20/03/2015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Programa de Capacitação da Biblioteca Universitária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858E87F-A6CC-4232-B381-A19505EA8445}" type="slidenum">
              <a:rPr lang="pt-BR" smtClean="0"/>
              <a:t>‹nº›</a:t>
            </a:fld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 hasCustomPrompt="1"/>
          </p:nvPr>
        </p:nvSpPr>
        <p:spPr>
          <a:xfrm>
            <a:off x="609600" y="2000240"/>
            <a:ext cx="1600200" cy="409576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dirty="0" smtClean="0"/>
              <a:t>Texto mestre</a:t>
            </a:r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2362200" y="2000241"/>
            <a:ext cx="6400800" cy="4143404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Pr>
        <a:solidFill>
          <a:schemeClr val="accent1">
            <a:alpha val="5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8" name="Retângulo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1" name="Retângulo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>
          <a:xfrm>
            <a:off x="6248400" y="6248401"/>
            <a:ext cx="2667000" cy="365125"/>
          </a:xfrm>
        </p:spPr>
        <p:txBody>
          <a:bodyPr rtlCol="0"/>
          <a:lstStyle/>
          <a:p>
            <a:fld id="{D7440F1A-287C-4B43-BA8F-14F6BA1A93B0}" type="datetime1">
              <a:rPr lang="pt-BR" smtClean="0"/>
              <a:t>20/03/2015</a:t>
            </a:fld>
            <a:endParaRPr lang="pt-BR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858E87F-A6CC-4232-B381-A19505EA8445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2"/>
          </p:nvPr>
        </p:nvSpPr>
        <p:spPr>
          <a:xfrm>
            <a:off x="1600200" y="6248207"/>
            <a:ext cx="4572000" cy="365125"/>
          </a:xfrm>
        </p:spPr>
        <p:txBody>
          <a:bodyPr rtlCol="0"/>
          <a:lstStyle/>
          <a:p>
            <a:r>
              <a:rPr lang="pt-BR" smtClean="0"/>
              <a:t>Programa de Capacitação da Biblioteca Universitária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bg>
      <p:bgPr>
        <a:solidFill>
          <a:schemeClr val="bg1">
            <a:alpha val="3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09600" y="857232"/>
            <a:ext cx="8082000" cy="642942"/>
          </a:xfrm>
        </p:spPr>
        <p:txBody>
          <a:bodyPr/>
          <a:lstStyle>
            <a:lvl1pPr>
              <a:defRPr/>
            </a:lvl1pPr>
          </a:lstStyle>
          <a:p>
            <a:r>
              <a:rPr kumimoji="0" lang="pt-BR" dirty="0" smtClean="0"/>
              <a:t>Título Mestre</a:t>
            </a:r>
            <a:endParaRPr kumimoji="0" lang="en-US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3CC5-E591-446D-A48B-0DACFFB782FC}" type="datetime1">
              <a:rPr lang="pt-BR" smtClean="0"/>
              <a:t>20/03/2015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Programa de Capacitação da Biblioteca Universitária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8E87F-A6CC-4232-B381-A19505EA844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 hasCustomPrompt="1"/>
          </p:nvPr>
        </p:nvSpPr>
        <p:spPr>
          <a:xfrm>
            <a:off x="6553200" y="609601"/>
            <a:ext cx="2057400" cy="5516563"/>
          </a:xfrm>
        </p:spPr>
        <p:txBody>
          <a:bodyPr vert="eaVert"/>
          <a:lstStyle>
            <a:lvl1pPr>
              <a:defRPr/>
            </a:lvl1pPr>
          </a:lstStyle>
          <a:p>
            <a:r>
              <a:rPr kumimoji="0" lang="pt-BR" dirty="0" smtClean="0"/>
              <a:t>Título Mestre</a:t>
            </a:r>
            <a:endParaRPr kumimoji="0" lang="en-US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609601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553200" y="6248403"/>
            <a:ext cx="2209800" cy="365125"/>
          </a:xfrm>
        </p:spPr>
        <p:txBody>
          <a:bodyPr/>
          <a:lstStyle/>
          <a:p>
            <a:fld id="{D50E8FF1-6988-43CC-8583-3D114F0DEB47}" type="datetime1">
              <a:rPr lang="pt-BR" smtClean="0"/>
              <a:t>20/03/2015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57201" y="6248208"/>
            <a:ext cx="5573483" cy="365125"/>
          </a:xfrm>
        </p:spPr>
        <p:txBody>
          <a:bodyPr/>
          <a:lstStyle/>
          <a:p>
            <a:r>
              <a:rPr lang="pt-BR" smtClean="0"/>
              <a:t>Programa de Capacitação da Biblioteca Universitária</a:t>
            </a:r>
            <a:endParaRPr lang="pt-BR"/>
          </a:p>
        </p:txBody>
      </p:sp>
      <p:sp>
        <p:nvSpPr>
          <p:cNvPr id="7" name="Retângulo 6"/>
          <p:cNvSpPr/>
          <p:nvPr/>
        </p:nvSpPr>
        <p:spPr bwMode="white">
          <a:xfrm>
            <a:off x="6096319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6142039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6142039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 rot="5400000">
            <a:off x="5989639" y="144463"/>
            <a:ext cx="533400" cy="244476"/>
          </a:xfrm>
        </p:spPr>
        <p:txBody>
          <a:bodyPr/>
          <a:lstStyle/>
          <a:p>
            <a:fld id="{7858E87F-A6CC-4232-B381-A19505EA8445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09600" y="857232"/>
            <a:ext cx="8082000" cy="642942"/>
          </a:xfrm>
        </p:spPr>
        <p:txBody>
          <a:bodyPr/>
          <a:lstStyle>
            <a:lvl1pPr>
              <a:defRPr/>
            </a:lvl1pPr>
          </a:lstStyle>
          <a:p>
            <a:r>
              <a:rPr lang="pt-BR" dirty="0" smtClean="0"/>
              <a:t>Título Mestre</a:t>
            </a:r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F280B-07D3-4EF0-9FEB-30916BDBA975}" type="datetime1">
              <a:rPr lang="pt-BR" smtClean="0"/>
              <a:t>20/03/2015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Programa de Capacitação da Biblioteca Universitária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8E87F-A6CC-4232-B381-A19505EA844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09600" y="857232"/>
            <a:ext cx="8082000" cy="642942"/>
          </a:xfrm>
        </p:spPr>
        <p:txBody>
          <a:bodyPr/>
          <a:lstStyle>
            <a:lvl1pPr>
              <a:defRPr/>
            </a:lvl1pPr>
          </a:lstStyle>
          <a:p>
            <a:r>
              <a:rPr lang="pt-BR" dirty="0" smtClean="0"/>
              <a:t>Título Mestre</a:t>
            </a:r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CF753-E3E0-4C6A-A1AF-BE4B2B3A59B3}" type="datetime1">
              <a:rPr lang="pt-BR" smtClean="0"/>
              <a:t>20/03/2015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Programa de Capacitação da Biblioteca Universitária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8E87F-A6CC-4232-B381-A19505EA844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ítulo e 4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DE62F9-CC58-4322-A55F-DC898203438F}" type="datetime1">
              <a:rPr lang="pt-BR" smtClean="0"/>
              <a:t>20/03/2015</a:t>
            </a:fld>
            <a:endParaRPr lang="pt-BR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66FE2-A804-40A1-A5FB-FEE8A80E0CDD}" type="datetime1">
              <a:rPr lang="pt-BR" smtClean="0"/>
              <a:t>20/03/2015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Programa de Capacitação da Biblioteca Universitária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8E87F-A6CC-4232-B381-A19505EA844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8D289-A649-4736-B1B2-5A887320BCDC}" type="datetime1">
              <a:rPr lang="pt-BR" smtClean="0"/>
              <a:t>20/03/2015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Programa de Capacitação da Biblioteca Universitária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8E87F-A6CC-4232-B381-A19505EA844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68569-5D76-4846-9984-7F70F7531C6D}" type="datetime1">
              <a:rPr lang="pt-BR" smtClean="0"/>
              <a:t>20/03/2015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Programa de Capacitação da Biblioteca Universitária</a:t>
            </a: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8E87F-A6CC-4232-B381-A19505EA844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FE8B7-0E10-4455-9FBC-BE7515D1D810}" type="datetime1">
              <a:rPr lang="pt-BR" smtClean="0"/>
              <a:t>20/03/2015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Programa de Capacitação da Biblioteca Universitária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8E87F-A6CC-4232-B381-A19505EA844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91D68-87D9-4B82-8C31-2F881E365D3A}" type="datetime1">
              <a:rPr lang="pt-BR" smtClean="0"/>
              <a:t>20/03/2015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Programa de Capacitação da Biblioteca Universitária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8E87F-A6CC-4232-B381-A19505EA844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37A92-1BBE-47BE-8B6E-CBECEB2A4163}" type="datetime1">
              <a:rPr lang="pt-BR" smtClean="0"/>
              <a:t>20/03/2015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Programa de Capacitação da Biblioteca Universitária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8E87F-A6CC-4232-B381-A19505EA844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04DBD-D0D4-44D1-AC0A-760A01846749}" type="datetime1">
              <a:rPr lang="pt-BR" smtClean="0"/>
              <a:t>20/03/2015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Programa de Capacitação da Biblioteca Universitária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8E87F-A6CC-4232-B381-A19505EA844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92671-D9A0-44C3-8B5A-19742F8A8313}" type="datetime1">
              <a:rPr lang="pt-BR" smtClean="0"/>
              <a:t>20/03/2015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 smtClean="0"/>
              <a:t>Programa de Capacitação da Biblioteca Universitária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58E87F-A6CC-4232-B381-A19505EA8445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642909" y="857232"/>
            <a:ext cx="8081963" cy="64294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 dirty="0" smtClean="0"/>
              <a:t>Título Mestre</a:t>
            </a:r>
            <a:endParaRPr kumimoji="0" lang="en-US" dirty="0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612648" y="1857364"/>
            <a:ext cx="8153400" cy="426911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dirty="0" smtClean="0"/>
              <a:t>Clique para editar os estilos do texto mestre</a:t>
            </a:r>
          </a:p>
          <a:p>
            <a:pPr lvl="1" eaLnBrk="1" latinLnBrk="0" hangingPunct="1"/>
            <a:r>
              <a:rPr kumimoji="0" lang="pt-BR" dirty="0" smtClean="0"/>
              <a:t>Segundo nível</a:t>
            </a:r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096000" y="6248401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140C647-4307-4A7F-B0DD-B6F07A796AE7}" type="datetime1">
              <a:rPr lang="pt-BR" smtClean="0"/>
              <a:t>20/03/2015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609601" y="6248207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Programa de Capacitação da Biblioteca Universitária</a:t>
            </a:r>
            <a:endParaRPr lang="pt-BR"/>
          </a:p>
        </p:txBody>
      </p:sp>
      <p:sp>
        <p:nvSpPr>
          <p:cNvPr id="7" name="Retângulo 6"/>
          <p:cNvSpPr/>
          <p:nvPr/>
        </p:nvSpPr>
        <p:spPr bwMode="white">
          <a:xfrm>
            <a:off x="571472" y="1571613"/>
            <a:ext cx="8572528" cy="24860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0" y="1573123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590549" y="1571612"/>
            <a:ext cx="8553451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0" y="157161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858E87F-A6CC-4232-B381-A19505EA8445}" type="slidenum">
              <a:rPr lang="pt-BR" smtClean="0"/>
              <a:t>‹nº›</a:t>
            </a:fld>
            <a:endParaRPr lang="pt-BR"/>
          </a:p>
        </p:txBody>
      </p:sp>
      <p:pic>
        <p:nvPicPr>
          <p:cNvPr id="10" name="Imagem 9" descr="imagem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0" y="0"/>
            <a:ext cx="9144000" cy="82084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514350" indent="-514350" algn="l" rtl="0" eaLnBrk="1" latinLnBrk="0" hangingPunct="1">
        <a:spcBef>
          <a:spcPts val="700"/>
        </a:spcBef>
        <a:buClr>
          <a:schemeClr val="accent2"/>
        </a:buClr>
        <a:buSzPct val="60000"/>
        <a:buFont typeface="+mj-lt"/>
        <a:buAutoNum type="alphaLcParenR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880110" indent="-514350" algn="l" rtl="0" eaLnBrk="1" latinLnBrk="0" hangingPunct="1">
        <a:spcBef>
          <a:spcPts val="550"/>
        </a:spcBef>
        <a:buClr>
          <a:schemeClr val="accent1"/>
        </a:buClr>
        <a:buSzPct val="70000"/>
        <a:buFontTx/>
        <a:buChar char="–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457200" algn="l" rtl="0" eaLnBrk="1" latinLnBrk="0" hangingPunct="1">
        <a:spcBef>
          <a:spcPts val="500"/>
        </a:spcBef>
        <a:buClr>
          <a:schemeClr val="accent2"/>
        </a:buClr>
        <a:buSzPct val="75000"/>
        <a:buFont typeface="+mj-lt"/>
        <a:buAutoNum type="alphaLcParenR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457200" algn="l" rtl="0" eaLnBrk="1" latinLnBrk="0" hangingPunct="1">
        <a:spcBef>
          <a:spcPts val="400"/>
        </a:spcBef>
        <a:buClr>
          <a:schemeClr val="accent3"/>
        </a:buClr>
        <a:buSzPct val="75000"/>
        <a:buFont typeface="+mj-lt"/>
        <a:buAutoNum type="alphaLcParenR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://www12.senado.gov.br/manualdecomunicacao/redacao-e-estilo/estilo/estrangeirismo" TargetMode="Externa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83568" y="620688"/>
            <a:ext cx="8001000" cy="692696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2200" b="1" dirty="0" err="1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Minicurso</a:t>
            </a:r>
            <a:r>
              <a:rPr lang="en-US" sz="2200" b="1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/>
            </a:r>
            <a:br>
              <a:rPr lang="en-US" sz="2200" b="1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</a:br>
            <a:r>
              <a:rPr lang="en-US" sz="2200" b="1" dirty="0" err="1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Referência</a:t>
            </a:r>
            <a:r>
              <a:rPr lang="en-US" sz="2200" b="1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 e </a:t>
            </a:r>
            <a:r>
              <a:rPr lang="en-US" sz="2200" b="1" dirty="0" err="1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Citação</a:t>
            </a:r>
            <a:endParaRPr lang="pt-BR" sz="2200" b="1" dirty="0" smtClean="0">
              <a:solidFill>
                <a:schemeClr val="tx1"/>
              </a:solidFill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BR" b="1" dirty="0" smtClean="0"/>
              <a:t>UNIVERSIDADE FEDERAL DE SANTA CATARINA. Biblioteca Universitária . Programa de capacitação. </a:t>
            </a:r>
            <a:endParaRPr lang="pt-BR" dirty="0"/>
          </a:p>
        </p:txBody>
      </p:sp>
      <p:pic>
        <p:nvPicPr>
          <p:cNvPr id="205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1" y="1340768"/>
            <a:ext cx="6353383" cy="4082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5"/>
          <p:cNvSpPr/>
          <p:nvPr/>
        </p:nvSpPr>
        <p:spPr>
          <a:xfrm>
            <a:off x="251520" y="6237312"/>
            <a:ext cx="19222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chemeClr val="tx1"/>
                </a:solidFill>
              </a:rPr>
              <a:t>Março 2015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590045" y="5373216"/>
            <a:ext cx="63830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dirty="0" smtClean="0">
                <a:solidFill>
                  <a:schemeClr val="tx1"/>
                </a:solidFill>
              </a:rPr>
              <a:t>Fonte: </a:t>
            </a:r>
            <a:r>
              <a:rPr lang="pt-BR" sz="1000" dirty="0" err="1" smtClean="0">
                <a:solidFill>
                  <a:schemeClr val="tx1"/>
                </a:solidFill>
              </a:rPr>
              <a:t>Overload</a:t>
            </a:r>
            <a:r>
              <a:rPr lang="pt-BR" sz="1000" dirty="0" smtClean="0">
                <a:solidFill>
                  <a:schemeClr val="tx1"/>
                </a:solidFill>
              </a:rPr>
              <a:t> </a:t>
            </a:r>
            <a:r>
              <a:rPr lang="pt-BR" sz="1000" dirty="0" err="1" smtClean="0">
                <a:solidFill>
                  <a:schemeClr val="tx1"/>
                </a:solidFill>
              </a:rPr>
              <a:t>information</a:t>
            </a:r>
            <a:r>
              <a:rPr lang="pt-BR" sz="1000" dirty="0" smtClean="0">
                <a:solidFill>
                  <a:schemeClr val="tx1"/>
                </a:solidFill>
              </a:rPr>
              <a:t>. Disponível em:  http</a:t>
            </a:r>
            <a:r>
              <a:rPr lang="pt-BR" sz="1000" dirty="0">
                <a:solidFill>
                  <a:schemeClr val="tx1"/>
                </a:solidFill>
              </a:rPr>
              <a:t>://virtual.mjc.edu/mjclibrary/Tutorial/information_overload.jpg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Comment 2"/>
          <p:cNvSpPr>
            <a:spLocks noChangeArrowheads="1"/>
          </p:cNvSpPr>
          <p:nvPr/>
        </p:nvSpPr>
        <p:spPr bwMode="auto">
          <a:xfrm>
            <a:off x="395288" y="1700213"/>
            <a:ext cx="8497887" cy="37369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FFE5F2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pt-BR" sz="1800" b="1" dirty="0">
                <a:solidFill>
                  <a:srgbClr val="C00000"/>
                </a:solidFill>
                <a:latin typeface="Verdana" pitchFamily="34" charset="0"/>
              </a:rPr>
              <a:t>ENTIDADES Homônimas</a:t>
            </a:r>
          </a:p>
          <a:p>
            <a:pPr>
              <a:defRPr/>
            </a:pPr>
            <a:r>
              <a:rPr lang="pt-BR" dirty="0">
                <a:solidFill>
                  <a:schemeClr val="tx1"/>
                </a:solidFill>
                <a:latin typeface="Verdana" pitchFamily="34" charset="0"/>
              </a:rPr>
              <a:t>No caso de entidades homônimas, deve-se  acrescentar ao final do nome, a área geográfica a qual pertence.</a:t>
            </a:r>
          </a:p>
          <a:p>
            <a:pPr>
              <a:defRPr/>
            </a:pPr>
            <a:endParaRPr lang="pt-BR" sz="1800" dirty="0">
              <a:solidFill>
                <a:srgbClr val="CC3300"/>
              </a:solidFill>
              <a:latin typeface="Verdana" pitchFamily="34" charset="0"/>
            </a:endParaRPr>
          </a:p>
          <a:p>
            <a:pPr>
              <a:defRPr/>
            </a:pPr>
            <a:endParaRPr lang="pt-BR" sz="1800" dirty="0">
              <a:solidFill>
                <a:srgbClr val="CC3300"/>
              </a:solidFill>
              <a:latin typeface="Verdana" pitchFamily="34" charset="0"/>
            </a:endParaRPr>
          </a:p>
          <a:p>
            <a:pPr>
              <a:spcBef>
                <a:spcPts val="600"/>
              </a:spcBef>
              <a:defRPr/>
            </a:pPr>
            <a:r>
              <a:rPr lang="pt-BR" dirty="0">
                <a:solidFill>
                  <a:schemeClr val="tx2"/>
                </a:solidFill>
                <a:latin typeface="Verdana" pitchFamily="34" charset="0"/>
              </a:rPr>
              <a:t>BIBLIOTECA NACIONAL (Brasil)</a:t>
            </a:r>
          </a:p>
          <a:p>
            <a:pPr>
              <a:spcBef>
                <a:spcPts val="600"/>
              </a:spcBef>
              <a:defRPr/>
            </a:pPr>
            <a:r>
              <a:rPr lang="pt-BR" dirty="0">
                <a:solidFill>
                  <a:schemeClr val="tx2"/>
                </a:solidFill>
                <a:latin typeface="Verdana" pitchFamily="34" charset="0"/>
              </a:rPr>
              <a:t>BIBLIOTECA NACIONAL (Portugal)</a:t>
            </a:r>
          </a:p>
          <a:p>
            <a:pPr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dirty="0">
                <a:solidFill>
                  <a:schemeClr val="tx2"/>
                </a:solidFill>
                <a:latin typeface="Verdana" pitchFamily="34" charset="0"/>
              </a:rPr>
              <a:t>COLÉGIO DOM BOSCO (Brasília)</a:t>
            </a:r>
          </a:p>
          <a:p>
            <a:pPr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dirty="0">
                <a:solidFill>
                  <a:schemeClr val="tx2"/>
                </a:solidFill>
                <a:latin typeface="Verdana" pitchFamily="34" charset="0"/>
              </a:rPr>
              <a:t>COLÉGIO DOM BOSCO (Manaus)</a:t>
            </a:r>
          </a:p>
          <a:p>
            <a:pPr>
              <a:defRPr/>
            </a:pPr>
            <a:endParaRPr lang="pt-BR" dirty="0"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>
              <a:defRPr/>
            </a:pPr>
            <a:endParaRPr lang="pt-BR" sz="1800" dirty="0">
              <a:solidFill>
                <a:schemeClr val="tx2"/>
              </a:solidFill>
              <a:latin typeface="Verdana" pitchFamily="34" charset="0"/>
            </a:endParaRPr>
          </a:p>
          <a:p>
            <a:pPr>
              <a:defRPr/>
            </a:pPr>
            <a:r>
              <a:rPr lang="pt-BR" sz="1800" dirty="0">
                <a:solidFill>
                  <a:srgbClr val="006699"/>
                </a:solidFill>
                <a:latin typeface="Verdana" pitchFamily="34" charset="0"/>
              </a:rPr>
              <a:t>	</a:t>
            </a:r>
          </a:p>
          <a:p>
            <a:pPr>
              <a:defRPr/>
            </a:pPr>
            <a:endParaRPr lang="pt-BR" sz="1800" dirty="0">
              <a:solidFill>
                <a:srgbClr val="006699"/>
              </a:solidFill>
              <a:latin typeface="Verdana" pitchFamily="34" charset="0"/>
            </a:endParaRPr>
          </a:p>
        </p:txBody>
      </p:sp>
      <p:sp>
        <p:nvSpPr>
          <p:cNvPr id="4" name="Texto explicativo em forma de nuvem 3"/>
          <p:cNvSpPr/>
          <p:nvPr/>
        </p:nvSpPr>
        <p:spPr bwMode="auto">
          <a:xfrm>
            <a:off x="4572000" y="2420938"/>
            <a:ext cx="1584325" cy="477837"/>
          </a:xfrm>
          <a:prstGeom prst="cloudCallout">
            <a:avLst>
              <a:gd name="adj1" fmla="val -30145"/>
              <a:gd name="adj2" fmla="val 100769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Exemplos</a:t>
            </a:r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539750" y="333375"/>
            <a:ext cx="2808288" cy="979488"/>
          </a:xfrm>
          <a:prstGeom prst="ellipse">
            <a:avLst/>
          </a:prstGeom>
          <a:solidFill>
            <a:schemeClr val="accent2">
              <a:lumMod val="50000"/>
            </a:schemeClr>
          </a:solidFill>
          <a:ln w="9525">
            <a:solidFill>
              <a:schemeClr val="accent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sz="3200" b="1" dirty="0">
                <a:solidFill>
                  <a:srgbClr val="FFFFFF"/>
                </a:solidFill>
              </a:rPr>
              <a:t>Autor - 6</a:t>
            </a:r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3764D-BC0D-4C60-8F85-7D7203CA875B}" type="datetime1">
              <a:rPr lang="pt-BR" smtClean="0"/>
              <a:t>20/03/2015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Programa de Capacitação da Biblioteca Universitária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8E87F-A6CC-4232-B381-A19505EA8445}" type="slidenum">
              <a:rPr lang="pt-BR" smtClean="0"/>
              <a:t>10</a:t>
            </a:fld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5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5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46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4"/>
          <p:cNvSpPr>
            <a:spLocks noChangeArrowheads="1"/>
          </p:cNvSpPr>
          <p:nvPr/>
        </p:nvSpPr>
        <p:spPr bwMode="auto">
          <a:xfrm>
            <a:off x="539750" y="333375"/>
            <a:ext cx="3816350" cy="1150938"/>
          </a:xfrm>
          <a:prstGeom prst="ellipse">
            <a:avLst/>
          </a:prstGeom>
          <a:solidFill>
            <a:schemeClr val="accent2">
              <a:lumMod val="50000"/>
            </a:schemeClr>
          </a:solidFill>
          <a:ln w="9525">
            <a:solidFill>
              <a:schemeClr val="accent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sz="2400" b="1" dirty="0">
                <a:solidFill>
                  <a:srgbClr val="FFFFFF"/>
                </a:solidFill>
              </a:rPr>
              <a:t>Autor Desconhecido</a:t>
            </a:r>
          </a:p>
        </p:txBody>
      </p:sp>
      <p:sp>
        <p:nvSpPr>
          <p:cNvPr id="4" name="Retângulo 3"/>
          <p:cNvSpPr/>
          <p:nvPr/>
        </p:nvSpPr>
        <p:spPr>
          <a:xfrm>
            <a:off x="539750" y="2420888"/>
            <a:ext cx="8281988" cy="2539157"/>
          </a:xfrm>
          <a:prstGeom prst="rect">
            <a:avLst/>
          </a:prstGeom>
          <a:solidFill>
            <a:srgbClr val="FFFFFF"/>
          </a:solidFill>
        </p:spPr>
        <p:txBody>
          <a:bodyPr>
            <a:spAutoFit/>
          </a:bodyPr>
          <a:lstStyle/>
          <a:p>
            <a:pPr lvl="1">
              <a:defRPr/>
            </a:pPr>
            <a:r>
              <a:rPr lang="pt-BR" dirty="0">
                <a:solidFill>
                  <a:schemeClr val="tx1"/>
                </a:solidFill>
                <a:latin typeface="Verdana" pitchFamily="34" charset="0"/>
              </a:rPr>
              <a:t>Quando a autoria da obra não puder ser identificada, a entrada deve ser feita pelo título, destacando a primeira </a:t>
            </a:r>
            <a:r>
              <a:rPr lang="pt-BR" dirty="0" smtClean="0">
                <a:solidFill>
                  <a:schemeClr val="tx1"/>
                </a:solidFill>
                <a:latin typeface="Verdana" pitchFamily="34" charset="0"/>
              </a:rPr>
              <a:t>palavra (desconsiderando </a:t>
            </a:r>
            <a:r>
              <a:rPr lang="pt-BR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artigos definidos, indefinidos ou palavras </a:t>
            </a:r>
            <a:r>
              <a:rPr lang="pt-BR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monossílabas</a:t>
            </a:r>
            <a:r>
              <a:rPr lang="pt-BR" dirty="0">
                <a:solidFill>
                  <a:schemeClr val="tx1"/>
                </a:solidFill>
                <a:latin typeface="Verdana" pitchFamily="34" charset="0"/>
              </a:rPr>
              <a:t>)</a:t>
            </a:r>
            <a:r>
              <a:rPr lang="pt-BR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pt-BR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defRPr/>
            </a:pP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spcAft>
                <a:spcPts val="600"/>
              </a:spcAft>
              <a:defRPr/>
            </a:pPr>
            <a:r>
              <a:rPr lang="pt-BR" dirty="0">
                <a:solidFill>
                  <a:schemeClr val="tx1"/>
                </a:solidFill>
              </a:rPr>
              <a:t>A ÉTICA nas universidades brasileiras</a:t>
            </a:r>
          </a:p>
          <a:p>
            <a:pPr lvl="1">
              <a:spcAft>
                <a:spcPts val="600"/>
              </a:spcAft>
              <a:defRPr/>
            </a:pPr>
            <a:r>
              <a:rPr lang="pt-BR" dirty="0">
                <a:solidFill>
                  <a:schemeClr val="tx1"/>
                </a:solidFill>
              </a:rPr>
              <a:t>DIAGNÓSTICO na educação</a:t>
            </a:r>
          </a:p>
          <a:p>
            <a:pPr lvl="1">
              <a:spcAft>
                <a:spcPts val="600"/>
              </a:spcAft>
              <a:defRPr/>
            </a:pPr>
            <a:r>
              <a:rPr lang="pt-BR" dirty="0">
                <a:solidFill>
                  <a:schemeClr val="tx1"/>
                </a:solidFill>
              </a:rPr>
              <a:t>UM LAGO </a:t>
            </a:r>
            <a:r>
              <a:rPr lang="pt-BR" dirty="0" smtClean="0">
                <a:solidFill>
                  <a:schemeClr val="tx1"/>
                </a:solidFill>
              </a:rPr>
              <a:t>dourado</a:t>
            </a:r>
            <a:endParaRPr lang="pt-BR" dirty="0">
              <a:solidFill>
                <a:schemeClr val="tx1"/>
              </a:solidFill>
              <a:latin typeface="Verdana" pitchFamily="34" charset="0"/>
            </a:endParaRPr>
          </a:p>
          <a:p>
            <a:pPr lvl="1">
              <a:defRPr/>
            </a:pPr>
            <a:endParaRPr lang="pt-BR" dirty="0">
              <a:solidFill>
                <a:schemeClr val="tx1"/>
              </a:solidFill>
              <a:latin typeface="Verdana" pitchFamily="34" charset="0"/>
            </a:endParaRPr>
          </a:p>
          <a:p>
            <a:pPr lvl="1">
              <a:defRPr/>
            </a:pPr>
            <a:endParaRPr lang="pt-BR" dirty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75B71-4442-4E54-966A-38DB4DFF258C}" type="datetime1">
              <a:rPr lang="pt-BR" smtClean="0"/>
              <a:t>20/03/2015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Programa de Capacitação da Biblioteca Universitária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8E87F-A6CC-4232-B381-A19505EA8445}" type="slidenum">
              <a:rPr lang="pt-BR" smtClean="0"/>
              <a:t>11</a:t>
            </a:fld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4"/>
          <p:cNvSpPr>
            <a:spLocks noChangeArrowheads="1"/>
          </p:cNvSpPr>
          <p:nvPr/>
        </p:nvSpPr>
        <p:spPr bwMode="auto">
          <a:xfrm>
            <a:off x="539750" y="333375"/>
            <a:ext cx="3816350" cy="1150938"/>
          </a:xfrm>
          <a:prstGeom prst="ellipse">
            <a:avLst/>
          </a:prstGeom>
          <a:solidFill>
            <a:schemeClr val="accent2">
              <a:lumMod val="50000"/>
            </a:schemeClr>
          </a:solidFill>
          <a:ln w="9525">
            <a:solidFill>
              <a:schemeClr val="accent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sz="2400" b="1" dirty="0" smtClean="0">
                <a:solidFill>
                  <a:srgbClr val="FFFFFF"/>
                </a:solidFill>
              </a:rPr>
              <a:t>Título</a:t>
            </a:r>
            <a:endParaRPr lang="pt-BR" sz="2400" b="1" dirty="0">
              <a:solidFill>
                <a:srgbClr val="FFFFFF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539750" y="1844675"/>
            <a:ext cx="8281988" cy="4278094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marL="800100" lvl="1" indent="-342900">
              <a:buFont typeface="+mj-lt"/>
              <a:buAutoNum type="alphaLcParenR"/>
              <a:defRPr/>
            </a:pPr>
            <a:r>
              <a:rPr lang="pt-BR" dirty="0" smtClean="0">
                <a:solidFill>
                  <a:schemeClr val="tx1"/>
                </a:solidFill>
                <a:latin typeface="Verdana" pitchFamily="34" charset="0"/>
              </a:rPr>
              <a:t>Deve ser reproduzido como consta no documento;</a:t>
            </a:r>
          </a:p>
          <a:p>
            <a:pPr marL="800100" lvl="1" indent="-342900">
              <a:buFont typeface="+mj-lt"/>
              <a:buAutoNum type="alphaLcParenR"/>
              <a:defRPr/>
            </a:pPr>
            <a:r>
              <a:rPr lang="pt-BR" dirty="0" smtClean="0">
                <a:solidFill>
                  <a:schemeClr val="tx1"/>
                </a:solidFill>
                <a:latin typeface="Verdana" pitchFamily="34" charset="0"/>
              </a:rPr>
              <a:t>Diferenciado tipograficamente (negrito, itálico, sublinhado);</a:t>
            </a:r>
          </a:p>
          <a:p>
            <a:pPr marL="800100" lvl="1" indent="-342900">
              <a:buFont typeface="+mj-lt"/>
              <a:buAutoNum type="alphaLcParenR"/>
              <a:defRPr/>
            </a:pPr>
            <a:r>
              <a:rPr lang="pt-BR" dirty="0" smtClean="0">
                <a:solidFill>
                  <a:schemeClr val="tx1"/>
                </a:solidFill>
                <a:latin typeface="Verdana" pitchFamily="34" charset="0"/>
              </a:rPr>
              <a:t>O subtítulo (se houver) não tem destaque e é precedido por dois pontos.</a:t>
            </a:r>
          </a:p>
          <a:p>
            <a:pPr marL="450850" lvl="1" indent="6350">
              <a:defRPr/>
            </a:pPr>
            <a:endParaRPr lang="pt-BR" dirty="0" smtClean="0">
              <a:solidFill>
                <a:schemeClr val="tx1"/>
              </a:solidFill>
              <a:latin typeface="Georgia" pitchFamily="18" charset="0"/>
            </a:endParaRPr>
          </a:p>
          <a:p>
            <a:pPr marL="450850" lvl="1" indent="6350">
              <a:defRPr/>
            </a:pPr>
            <a:r>
              <a:rPr lang="pt-BR" dirty="0" smtClean="0">
                <a:solidFill>
                  <a:schemeClr val="tx1"/>
                </a:solidFill>
                <a:latin typeface="Georgia" pitchFamily="18" charset="0"/>
              </a:rPr>
              <a:t>LEITÃO, D. M. A informação como insumo estratégico. </a:t>
            </a:r>
            <a:r>
              <a:rPr lang="pt-BR" b="1" dirty="0" smtClean="0">
                <a:solidFill>
                  <a:schemeClr val="tx1"/>
                </a:solidFill>
                <a:latin typeface="Georgia" pitchFamily="18" charset="0"/>
              </a:rPr>
              <a:t>Ci. Inf.</a:t>
            </a:r>
            <a:r>
              <a:rPr lang="pt-BR" dirty="0" smtClean="0">
                <a:solidFill>
                  <a:schemeClr val="tx1"/>
                </a:solidFill>
                <a:latin typeface="Georgia" pitchFamily="18" charset="0"/>
              </a:rPr>
              <a:t>,</a:t>
            </a:r>
            <a:r>
              <a:rPr lang="pt-BR" b="1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pt-BR" dirty="0" smtClean="0">
                <a:solidFill>
                  <a:schemeClr val="tx1"/>
                </a:solidFill>
                <a:latin typeface="Georgia" pitchFamily="18" charset="0"/>
              </a:rPr>
              <a:t>Brasília, DF,v. 22, n. 2, p. 118-123, maio/ago., 1989. </a:t>
            </a:r>
          </a:p>
          <a:p>
            <a:pPr marL="450850" lvl="1" indent="6350">
              <a:defRPr/>
            </a:pPr>
            <a:endParaRPr lang="pt-BR" dirty="0" smtClean="0">
              <a:solidFill>
                <a:schemeClr val="tx1"/>
              </a:solidFill>
              <a:latin typeface="Georgia" pitchFamily="18" charset="0"/>
            </a:endParaRPr>
          </a:p>
          <a:p>
            <a:pPr marL="450850" lvl="1" indent="6350">
              <a:defRPr/>
            </a:pPr>
            <a:endParaRPr lang="pt-BR" dirty="0" smtClean="0">
              <a:solidFill>
                <a:schemeClr val="tx1"/>
              </a:solidFill>
              <a:latin typeface="Georgia" pitchFamily="18" charset="0"/>
            </a:endParaRPr>
          </a:p>
          <a:p>
            <a:pPr marL="450850" lvl="1" indent="6350" algn="ctr">
              <a:defRPr/>
            </a:pPr>
            <a:r>
              <a:rPr lang="pt-BR" dirty="0" smtClean="0">
                <a:solidFill>
                  <a:srgbClr val="FF0000"/>
                </a:solidFill>
                <a:latin typeface="Georgia" pitchFamily="18" charset="0"/>
              </a:rPr>
              <a:t>Títulos de Periódicos podem ser abreviados (NBR 6032).</a:t>
            </a:r>
          </a:p>
          <a:p>
            <a:pPr marL="450850" lvl="1" indent="6350" algn="ctr">
              <a:defRPr/>
            </a:pPr>
            <a:endParaRPr lang="pt-BR" dirty="0" smtClean="0">
              <a:solidFill>
                <a:srgbClr val="FF0000"/>
              </a:solidFill>
              <a:latin typeface="Georgia" pitchFamily="18" charset="0"/>
            </a:endParaRPr>
          </a:p>
          <a:p>
            <a:pPr marL="450850" lvl="1" indent="6350" algn="ctr">
              <a:defRPr/>
            </a:pPr>
            <a:r>
              <a:rPr lang="pt-BR" dirty="0" smtClean="0">
                <a:solidFill>
                  <a:srgbClr val="FF0000"/>
                </a:solidFill>
                <a:latin typeface="Georgia" pitchFamily="18" charset="0"/>
              </a:rPr>
              <a:t>Títulos com apenas uma palavra não podem ser abreviados.</a:t>
            </a:r>
          </a:p>
          <a:p>
            <a:pPr marL="450850" lvl="1" indent="6350" algn="ctr">
              <a:defRPr/>
            </a:pPr>
            <a:endParaRPr lang="pt-BR" dirty="0" smtClean="0">
              <a:solidFill>
                <a:srgbClr val="FF0000"/>
              </a:solidFill>
              <a:latin typeface="Georgia" pitchFamily="18" charset="0"/>
            </a:endParaRPr>
          </a:p>
          <a:p>
            <a:pPr marL="450850" lvl="1" indent="6350" algn="ctr">
              <a:defRPr/>
            </a:pPr>
            <a:endParaRPr lang="pt-BR" dirty="0" smtClean="0">
              <a:solidFill>
                <a:srgbClr val="FF0000"/>
              </a:solidFill>
              <a:latin typeface="Georgia" pitchFamily="18" charset="0"/>
            </a:endParaRPr>
          </a:p>
          <a:p>
            <a:pPr marL="450850" lvl="1" indent="6350" algn="ctr">
              <a:defRPr/>
            </a:pPr>
            <a:endParaRPr lang="pt-BR" dirty="0" smtClean="0">
              <a:solidFill>
                <a:srgbClr val="FF0000"/>
              </a:solidFill>
              <a:latin typeface="Georgia" pitchFamily="18" charset="0"/>
            </a:endParaRPr>
          </a:p>
          <a:p>
            <a:pPr marL="450850" lvl="1" indent="6350">
              <a:defRPr/>
            </a:pPr>
            <a:r>
              <a:rPr lang="pt-BR" dirty="0" smtClean="0">
                <a:solidFill>
                  <a:schemeClr val="tx1"/>
                </a:solidFill>
                <a:latin typeface="+mj-lt"/>
              </a:rPr>
              <a:t>LARCHER, l. </a:t>
            </a:r>
            <a:r>
              <a:rPr lang="pt-BR" dirty="0" err="1" smtClean="0">
                <a:solidFill>
                  <a:schemeClr val="tx1"/>
                </a:solidFill>
                <a:latin typeface="+mj-lt"/>
              </a:rPr>
              <a:t>et</a:t>
            </a:r>
            <a:r>
              <a:rPr lang="pt-BR" dirty="0" smtClean="0">
                <a:solidFill>
                  <a:schemeClr val="tx1"/>
                </a:solidFill>
                <a:latin typeface="+mj-lt"/>
              </a:rPr>
              <a:t> al. Morfologia das </a:t>
            </a:r>
            <a:r>
              <a:rPr lang="pt-BR" dirty="0" err="1" smtClean="0">
                <a:solidFill>
                  <a:schemeClr val="tx1"/>
                </a:solidFill>
                <a:latin typeface="+mj-lt"/>
              </a:rPr>
              <a:t>domácias</a:t>
            </a:r>
            <a:r>
              <a:rPr lang="pt-BR" dirty="0" smtClean="0">
                <a:solidFill>
                  <a:schemeClr val="tx1"/>
                </a:solidFill>
                <a:latin typeface="+mj-lt"/>
              </a:rPr>
              <a:t> foliares de </a:t>
            </a:r>
            <a:r>
              <a:rPr lang="pt-BR" dirty="0" err="1" smtClean="0">
                <a:solidFill>
                  <a:schemeClr val="tx1"/>
                </a:solidFill>
                <a:latin typeface="+mj-lt"/>
              </a:rPr>
              <a:t>Miconia</a:t>
            </a:r>
            <a:r>
              <a:rPr lang="pt-BR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pt-BR" dirty="0" err="1" smtClean="0">
                <a:solidFill>
                  <a:schemeClr val="tx1"/>
                </a:solidFill>
                <a:latin typeface="+mj-lt"/>
              </a:rPr>
              <a:t>sellowiana</a:t>
            </a:r>
            <a:r>
              <a:rPr lang="pt-BR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pt-BR" dirty="0" err="1" smtClean="0">
                <a:solidFill>
                  <a:schemeClr val="tx1"/>
                </a:solidFill>
                <a:latin typeface="+mj-lt"/>
              </a:rPr>
              <a:t>Naudin</a:t>
            </a:r>
            <a:r>
              <a:rPr lang="pt-BR" dirty="0" smtClean="0">
                <a:solidFill>
                  <a:schemeClr val="tx1"/>
                </a:solidFill>
                <a:latin typeface="+mj-lt"/>
              </a:rPr>
              <a:t> . </a:t>
            </a:r>
            <a:r>
              <a:rPr lang="pt-BR" b="1" dirty="0" smtClean="0">
                <a:solidFill>
                  <a:schemeClr val="tx1"/>
                </a:solidFill>
                <a:latin typeface="+mj-lt"/>
              </a:rPr>
              <a:t>Biotemas</a:t>
            </a:r>
            <a:r>
              <a:rPr lang="pt-BR" dirty="0" smtClean="0">
                <a:solidFill>
                  <a:schemeClr val="tx1"/>
                </a:solidFill>
                <a:latin typeface="+mj-lt"/>
              </a:rPr>
              <a:t>, Florianópolis, SC,v. 25, n. 1, p. 1-9, mar., 2012. </a:t>
            </a:r>
            <a:endParaRPr lang="pt-BR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Seta em curva para a direita 4"/>
          <p:cNvSpPr/>
          <p:nvPr/>
        </p:nvSpPr>
        <p:spPr>
          <a:xfrm flipV="1">
            <a:off x="6496581" y="3479666"/>
            <a:ext cx="288032" cy="50405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6" name="Seta em curva para a direita 5"/>
          <p:cNvSpPr/>
          <p:nvPr/>
        </p:nvSpPr>
        <p:spPr>
          <a:xfrm>
            <a:off x="5580112" y="4828274"/>
            <a:ext cx="288032" cy="57606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6934994" y="6309320"/>
            <a:ext cx="1886744" cy="365125"/>
          </a:xfrm>
        </p:spPr>
        <p:txBody>
          <a:bodyPr/>
          <a:lstStyle/>
          <a:p>
            <a:fld id="{B1BAEE9E-14AD-4CBB-870C-52E604EAE55A}" type="datetime1">
              <a:rPr lang="pt-BR" smtClean="0"/>
              <a:t>20/03/2015</a:t>
            </a:fld>
            <a:endParaRPr lang="pt-BR" dirty="0"/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sz="quarter" idx="11"/>
          </p:nvPr>
        </p:nvSpPr>
        <p:spPr>
          <a:xfrm>
            <a:off x="611560" y="6309320"/>
            <a:ext cx="4394447" cy="365125"/>
          </a:xfrm>
        </p:spPr>
        <p:txBody>
          <a:bodyPr/>
          <a:lstStyle/>
          <a:p>
            <a:r>
              <a:rPr lang="pt-BR" dirty="0" smtClean="0"/>
              <a:t>Programa de Capacitação da Biblioteca Universitária</a:t>
            </a:r>
            <a:endParaRPr lang="pt-BR" dirty="0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8E87F-A6CC-4232-B381-A19505EA8445}" type="slidenum">
              <a:rPr lang="pt-BR" smtClean="0"/>
              <a:t>12</a:t>
            </a:fld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Comment 3"/>
          <p:cNvSpPr>
            <a:spLocks noChangeArrowheads="1"/>
          </p:cNvSpPr>
          <p:nvPr/>
        </p:nvSpPr>
        <p:spPr bwMode="auto">
          <a:xfrm>
            <a:off x="395536" y="2564904"/>
            <a:ext cx="8424862" cy="332398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0" hangingPunct="0">
              <a:lnSpc>
                <a:spcPct val="95000"/>
              </a:lnSpc>
              <a:defRPr/>
            </a:pPr>
            <a:endParaRPr lang="pt-BR" sz="2000" b="1" dirty="0" smtClean="0">
              <a:solidFill>
                <a:schemeClr val="tx1"/>
              </a:solidFill>
              <a:latin typeface="Verdana" pitchFamily="34" charset="0"/>
            </a:endParaRPr>
          </a:p>
          <a:p>
            <a:pPr eaLnBrk="0" hangingPunct="0">
              <a:lnSpc>
                <a:spcPct val="95000"/>
              </a:lnSpc>
              <a:defRPr/>
            </a:pPr>
            <a:r>
              <a:rPr lang="pt-BR" sz="2000" b="1" dirty="0" smtClean="0">
                <a:solidFill>
                  <a:schemeClr val="tx1"/>
                </a:solidFill>
                <a:latin typeface="Verdana" pitchFamily="34" charset="0"/>
              </a:rPr>
              <a:t>Indica-se </a:t>
            </a:r>
            <a:r>
              <a:rPr lang="pt-BR" sz="2000" b="1" dirty="0">
                <a:solidFill>
                  <a:schemeClr val="tx1"/>
                </a:solidFill>
                <a:latin typeface="Verdana" pitchFamily="34" charset="0"/>
              </a:rPr>
              <a:t>a edição, em algarismo(s) arábico(s) seguido(s) de ponto e abreviatura da palavra edição, </a:t>
            </a:r>
            <a:r>
              <a:rPr lang="pt-BR" sz="2000" b="1" dirty="0">
                <a:solidFill>
                  <a:srgbClr val="3333FF"/>
                </a:solidFill>
                <a:latin typeface="Verdana" pitchFamily="34" charset="0"/>
              </a:rPr>
              <a:t>no idioma da publicação. </a:t>
            </a:r>
          </a:p>
          <a:p>
            <a:pPr eaLnBrk="0" hangingPunct="0">
              <a:lnSpc>
                <a:spcPct val="90000"/>
              </a:lnSpc>
              <a:spcBef>
                <a:spcPct val="30000"/>
              </a:spcBef>
              <a:defRPr/>
            </a:pPr>
            <a:r>
              <a:rPr lang="pt-BR" sz="2000" b="1" dirty="0">
                <a:solidFill>
                  <a:schemeClr val="tx1"/>
                </a:solidFill>
                <a:latin typeface="Verdana" pitchFamily="34" charset="0"/>
              </a:rPr>
              <a:t>                 </a:t>
            </a:r>
          </a:p>
          <a:p>
            <a:r>
              <a:rPr lang="pt-BR" sz="2000" b="1" dirty="0">
                <a:solidFill>
                  <a:schemeClr val="tx1"/>
                </a:solidFill>
                <a:latin typeface="Verdana" pitchFamily="34" charset="0"/>
              </a:rPr>
              <a:t>                   Exemplo:  </a:t>
            </a:r>
            <a:r>
              <a:rPr lang="pt-BR" sz="18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2.ed. (português e espanhol)</a:t>
            </a:r>
          </a:p>
          <a:p>
            <a:pPr lvl="7"/>
            <a:r>
              <a:rPr lang="pt-BR" sz="18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2nd ed. (inglês)</a:t>
            </a:r>
          </a:p>
          <a:p>
            <a:pPr lvl="7"/>
            <a:r>
              <a:rPr lang="pt-BR" sz="18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2e </a:t>
            </a:r>
            <a:r>
              <a:rPr lang="pt-BR" sz="1800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éd</a:t>
            </a:r>
            <a:r>
              <a:rPr lang="pt-BR" sz="18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(francês)</a:t>
            </a:r>
          </a:p>
          <a:p>
            <a:pPr lvl="7"/>
            <a:r>
              <a:rPr lang="pt-BR" sz="18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2. </a:t>
            </a:r>
            <a:r>
              <a:rPr lang="pt-BR" sz="1800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Aufl</a:t>
            </a:r>
            <a:r>
              <a:rPr lang="pt-BR" sz="18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(alemão)</a:t>
            </a:r>
          </a:p>
          <a:p>
            <a:pPr lvl="7"/>
            <a:r>
              <a:rPr lang="pt-BR" sz="18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2ª ed. (</a:t>
            </a:r>
            <a:r>
              <a:rPr lang="pt-BR" sz="18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italiano)</a:t>
            </a:r>
          </a:p>
          <a:p>
            <a:pPr lvl="7"/>
            <a:endParaRPr lang="pt-BR" sz="18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683568" y="908720"/>
            <a:ext cx="1800200" cy="720080"/>
          </a:xfrm>
          <a:prstGeom prst="ellipse">
            <a:avLst/>
          </a:prstGeom>
          <a:solidFill>
            <a:schemeClr val="accent2">
              <a:lumMod val="50000"/>
            </a:schemeClr>
          </a:solidFill>
          <a:ln w="9525">
            <a:solidFill>
              <a:schemeClr val="accent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sz="3200" b="1" dirty="0">
                <a:solidFill>
                  <a:srgbClr val="FFFFFF"/>
                </a:solidFill>
              </a:rPr>
              <a:t>Edição</a:t>
            </a:r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0F158-004E-41C4-893C-F689A59C7913}" type="datetime1">
              <a:rPr lang="pt-BR" smtClean="0"/>
              <a:t>20/03/2015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Programa de Capacitação da Biblioteca Universitária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858E87F-A6CC-4232-B381-A19505EA8445}" type="slidenum">
              <a:rPr lang="pt-BR" smtClean="0"/>
              <a:t>13</a:t>
            </a:fld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Comment 4"/>
          <p:cNvSpPr>
            <a:spLocks noChangeArrowheads="1"/>
          </p:cNvSpPr>
          <p:nvPr/>
        </p:nvSpPr>
        <p:spPr bwMode="auto">
          <a:xfrm>
            <a:off x="611188" y="2276872"/>
            <a:ext cx="8304212" cy="400109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000" dirty="0">
                <a:solidFill>
                  <a:schemeClr val="tx1"/>
                </a:solidFill>
              </a:rPr>
              <a:t>O nome do local (cidade), deve ser indicado tal como aparece na obra. Quando houver homônimos, acrescenta-se o nome do estado ou país.</a:t>
            </a:r>
          </a:p>
          <a:p>
            <a:pPr>
              <a:spcBef>
                <a:spcPct val="50000"/>
              </a:spcBef>
              <a:defRPr/>
            </a:pPr>
            <a:r>
              <a:rPr lang="pt-BR" sz="2000" dirty="0">
                <a:solidFill>
                  <a:schemeClr val="tx1"/>
                </a:solidFill>
              </a:rPr>
              <a:t>Exemplo:</a:t>
            </a:r>
            <a:r>
              <a:rPr lang="pt-BR" sz="2000" dirty="0">
                <a:solidFill>
                  <a:schemeClr val="accent2"/>
                </a:solidFill>
              </a:rPr>
              <a:t>  </a:t>
            </a:r>
            <a:r>
              <a:rPr lang="pt-BR" sz="2000" dirty="0">
                <a:solidFill>
                  <a:srgbClr val="800000"/>
                </a:solidFill>
                <a:latin typeface="Arrus BT" charset="0"/>
              </a:rPr>
              <a:t>Viçosa,  MG    Viçosa, RN</a:t>
            </a:r>
          </a:p>
          <a:p>
            <a:pPr>
              <a:spcBef>
                <a:spcPct val="50000"/>
              </a:spcBef>
              <a:defRPr/>
            </a:pPr>
            <a:endParaRPr lang="pt-BR" sz="2000" dirty="0">
              <a:solidFill>
                <a:srgbClr val="800000"/>
              </a:solidFill>
              <a:latin typeface="Arrus BT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pt-BR" sz="2000" dirty="0">
                <a:solidFill>
                  <a:schemeClr val="tx1"/>
                </a:solidFill>
                <a:latin typeface="Arrus BT" charset="0"/>
              </a:rPr>
              <a:t>Quando o Local e a Editora </a:t>
            </a:r>
            <a:r>
              <a:rPr lang="pt-BR" sz="2000" dirty="0">
                <a:solidFill>
                  <a:srgbClr val="800000"/>
                </a:solidFill>
                <a:latin typeface="Arrus BT" charset="0"/>
              </a:rPr>
              <a:t>não aparecem na publicação</a:t>
            </a:r>
            <a:r>
              <a:rPr lang="pt-BR" sz="2000" dirty="0">
                <a:solidFill>
                  <a:schemeClr val="tx1"/>
                </a:solidFill>
                <a:latin typeface="Arrus BT" charset="0"/>
              </a:rPr>
              <a:t> mas são </a:t>
            </a:r>
            <a:r>
              <a:rPr lang="pt-BR" sz="2000" dirty="0" smtClean="0">
                <a:solidFill>
                  <a:schemeClr val="tx1"/>
                </a:solidFill>
                <a:latin typeface="Arrus BT" charset="0"/>
              </a:rPr>
              <a:t>conhecidos pode-se fazer a indicação entre colchetes e, quando são desconhecidos, usa-se as seguintes expressões</a:t>
            </a:r>
            <a:r>
              <a:rPr lang="pt-BR" sz="2000" dirty="0">
                <a:solidFill>
                  <a:schemeClr val="accent2"/>
                </a:solidFill>
                <a:latin typeface="Arrus BT" charset="0"/>
              </a:rPr>
              <a:t>:   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endParaRPr lang="pt-BR" sz="2000" dirty="0">
              <a:solidFill>
                <a:schemeClr val="accent2"/>
              </a:solidFill>
              <a:latin typeface="Arrus BT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pt-BR" sz="2000" dirty="0">
                <a:solidFill>
                  <a:schemeClr val="accent2"/>
                </a:solidFill>
                <a:latin typeface="Arrus BT" charset="0"/>
              </a:rPr>
              <a:t>			   </a:t>
            </a:r>
            <a:r>
              <a:rPr lang="pt-BR" sz="2000" dirty="0">
                <a:solidFill>
                  <a:srgbClr val="800000"/>
                </a:solidFill>
              </a:rPr>
              <a:t>[S. l.]    sem local (</a:t>
            </a:r>
            <a:r>
              <a:rPr lang="pt-BR" sz="2000" dirty="0" err="1">
                <a:solidFill>
                  <a:srgbClr val="800000"/>
                </a:solidFill>
              </a:rPr>
              <a:t>sine</a:t>
            </a:r>
            <a:r>
              <a:rPr lang="pt-BR" sz="2000" dirty="0">
                <a:solidFill>
                  <a:srgbClr val="800000"/>
                </a:solidFill>
              </a:rPr>
              <a:t> loco)</a:t>
            </a:r>
          </a:p>
          <a:p>
            <a:pPr eaLnBrk="0" hangingPunct="0">
              <a:lnSpc>
                <a:spcPct val="105000"/>
              </a:lnSpc>
              <a:spcBef>
                <a:spcPct val="25000"/>
              </a:spcBef>
              <a:defRPr/>
            </a:pPr>
            <a:r>
              <a:rPr lang="pt-BR" sz="2000" dirty="0">
                <a:solidFill>
                  <a:srgbClr val="800000"/>
                </a:solidFill>
              </a:rPr>
              <a:t>                     </a:t>
            </a:r>
            <a:r>
              <a:rPr lang="en-US" sz="2000" dirty="0">
                <a:solidFill>
                  <a:srgbClr val="800000"/>
                </a:solidFill>
              </a:rPr>
              <a:t>	</a:t>
            </a:r>
            <a:r>
              <a:rPr lang="pt-BR" sz="2000" dirty="0">
                <a:solidFill>
                  <a:srgbClr val="800000"/>
                </a:solidFill>
              </a:rPr>
              <a:t> 	   [s. n.]    sem editora (</a:t>
            </a:r>
            <a:r>
              <a:rPr lang="pt-BR" sz="2000" dirty="0" err="1">
                <a:solidFill>
                  <a:srgbClr val="800000"/>
                </a:solidFill>
              </a:rPr>
              <a:t>sine</a:t>
            </a:r>
            <a:r>
              <a:rPr lang="pt-BR" sz="2000" dirty="0">
                <a:solidFill>
                  <a:srgbClr val="800000"/>
                </a:solidFill>
              </a:rPr>
              <a:t> nomine)</a:t>
            </a:r>
          </a:p>
          <a:p>
            <a:pPr eaLnBrk="0" hangingPunct="0">
              <a:lnSpc>
                <a:spcPct val="105000"/>
              </a:lnSpc>
              <a:spcBef>
                <a:spcPct val="25000"/>
              </a:spcBef>
              <a:defRPr/>
            </a:pPr>
            <a:r>
              <a:rPr lang="pt-BR" sz="2000" dirty="0">
                <a:solidFill>
                  <a:srgbClr val="800000"/>
                </a:solidFill>
              </a:rPr>
              <a:t>                      </a:t>
            </a:r>
            <a:r>
              <a:rPr lang="en-US" sz="2000" dirty="0">
                <a:solidFill>
                  <a:srgbClr val="800000"/>
                </a:solidFill>
              </a:rPr>
              <a:t>	 	   </a:t>
            </a:r>
            <a:r>
              <a:rPr lang="pt-BR" sz="2000" dirty="0">
                <a:solidFill>
                  <a:srgbClr val="800000"/>
                </a:solidFill>
              </a:rPr>
              <a:t>[S. l. : s. n.]  sem local e sem </a:t>
            </a:r>
            <a:r>
              <a:rPr lang="pt-BR" sz="2000" dirty="0" smtClean="0">
                <a:solidFill>
                  <a:srgbClr val="800000"/>
                </a:solidFill>
              </a:rPr>
              <a:t>editora</a:t>
            </a:r>
            <a:endParaRPr lang="pt-BR" sz="2000" dirty="0">
              <a:solidFill>
                <a:srgbClr val="800000"/>
              </a:solidFill>
            </a:endParaRP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539552" y="764704"/>
            <a:ext cx="2808288" cy="979488"/>
          </a:xfrm>
          <a:prstGeom prst="ellipse">
            <a:avLst/>
          </a:prstGeom>
          <a:solidFill>
            <a:schemeClr val="accent2">
              <a:lumMod val="50000"/>
            </a:schemeClr>
          </a:solidFill>
          <a:ln w="9525">
            <a:solidFill>
              <a:schemeClr val="accent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sz="3200" b="1" dirty="0">
                <a:solidFill>
                  <a:srgbClr val="FFFFFF"/>
                </a:solidFill>
              </a:rPr>
              <a:t>Local</a:t>
            </a:r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6948264" y="6248401"/>
            <a:ext cx="1814736" cy="365125"/>
          </a:xfrm>
        </p:spPr>
        <p:txBody>
          <a:bodyPr/>
          <a:lstStyle/>
          <a:p>
            <a:fld id="{937CA305-E9A5-43E3-A5BE-980F74271FC2}" type="datetime1">
              <a:rPr lang="pt-BR" smtClean="0"/>
              <a:t>20/03/2015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179513" y="6237312"/>
            <a:ext cx="4583782" cy="365125"/>
          </a:xfrm>
        </p:spPr>
        <p:txBody>
          <a:bodyPr/>
          <a:lstStyle/>
          <a:p>
            <a:r>
              <a:rPr lang="pt-BR" dirty="0" smtClean="0"/>
              <a:t>Programa de Capacitação da Biblioteca Universitária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858E87F-A6CC-4232-B381-A19505EA8445}" type="slidenum">
              <a:rPr lang="pt-BR" smtClean="0"/>
              <a:t>14</a:t>
            </a:fld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Comment 2"/>
          <p:cNvSpPr>
            <a:spLocks noChangeArrowheads="1"/>
          </p:cNvSpPr>
          <p:nvPr/>
        </p:nvSpPr>
        <p:spPr bwMode="auto">
          <a:xfrm>
            <a:off x="228600" y="2204864"/>
            <a:ext cx="8686800" cy="392107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pt-BR" b="1" dirty="0">
                <a:solidFill>
                  <a:schemeClr val="tx1"/>
                </a:solidFill>
                <a:latin typeface="Verdana" pitchFamily="34" charset="0"/>
                <a:sym typeface="ZapfDingbats BT" pitchFamily="18" charset="2"/>
              </a:rPr>
              <a:t>O nome do editor deve ser grafado como aparece na publicação.  Eles devem ser abreviados desde que </a:t>
            </a:r>
            <a:r>
              <a:rPr lang="pt-BR" b="1" dirty="0" smtClean="0">
                <a:solidFill>
                  <a:schemeClr val="tx1"/>
                </a:solidFill>
                <a:latin typeface="Verdana" pitchFamily="34" charset="0"/>
                <a:sym typeface="ZapfDingbats BT" pitchFamily="18" charset="2"/>
              </a:rPr>
              <a:t>indispensáveis </a:t>
            </a:r>
            <a:r>
              <a:rPr lang="pt-BR" b="1" dirty="0">
                <a:solidFill>
                  <a:schemeClr val="tx1"/>
                </a:solidFill>
                <a:latin typeface="Verdana" pitchFamily="34" charset="0"/>
                <a:sym typeface="ZapfDingbats BT" pitchFamily="18" charset="2"/>
              </a:rPr>
              <a:t>à sua identificação.</a:t>
            </a:r>
          </a:p>
          <a:p>
            <a:pPr eaLnBrk="0" hangingPunct="0">
              <a:defRPr/>
            </a:pPr>
            <a:r>
              <a:rPr lang="pt-BR" b="1" dirty="0">
                <a:solidFill>
                  <a:schemeClr val="tx1"/>
                </a:solidFill>
                <a:latin typeface="Verdana" pitchFamily="34" charset="0"/>
                <a:sym typeface="ZapfDingbats BT" pitchFamily="18" charset="2"/>
              </a:rPr>
              <a:t>                   </a:t>
            </a:r>
            <a:r>
              <a:rPr lang="pt-BR" b="1" dirty="0">
                <a:latin typeface="Verdana" pitchFamily="34" charset="0"/>
                <a:sym typeface="ZapfDingbats BT" pitchFamily="18" charset="2"/>
              </a:rPr>
              <a:t>Exem</a:t>
            </a:r>
            <a:r>
              <a:rPr lang="pt-BR" b="1" dirty="0">
                <a:solidFill>
                  <a:schemeClr val="tx1"/>
                </a:solidFill>
                <a:latin typeface="Verdana" pitchFamily="34" charset="0"/>
                <a:sym typeface="ZapfDingbats BT" pitchFamily="18" charset="2"/>
              </a:rPr>
              <a:t>p</a:t>
            </a:r>
            <a:r>
              <a:rPr lang="pt-BR" b="1" dirty="0">
                <a:latin typeface="Verdana" pitchFamily="34" charset="0"/>
                <a:sym typeface="ZapfDingbats BT" pitchFamily="18" charset="2"/>
              </a:rPr>
              <a:t>lo</a:t>
            </a:r>
            <a:r>
              <a:rPr lang="pt-BR" b="1" dirty="0">
                <a:solidFill>
                  <a:schemeClr val="tx1"/>
                </a:solidFill>
                <a:latin typeface="Verdana" pitchFamily="34" charset="0"/>
                <a:sym typeface="ZapfDingbats BT" pitchFamily="18" charset="2"/>
              </a:rPr>
              <a:t>:  Nobel </a:t>
            </a:r>
            <a:r>
              <a:rPr lang="pt-BR" b="1" dirty="0">
                <a:solidFill>
                  <a:srgbClr val="A50021"/>
                </a:solidFill>
                <a:latin typeface="Verdana" pitchFamily="34" charset="0"/>
                <a:sym typeface="ZapfDingbats BT" pitchFamily="18" charset="2"/>
              </a:rPr>
              <a:t>e não</a:t>
            </a:r>
            <a:r>
              <a:rPr lang="pt-BR" b="1" dirty="0">
                <a:solidFill>
                  <a:schemeClr val="tx1"/>
                </a:solidFill>
                <a:latin typeface="Verdana" pitchFamily="34" charset="0"/>
                <a:sym typeface="ZapfDingbats BT" pitchFamily="18" charset="2"/>
              </a:rPr>
              <a:t> Nobel Editora ou Livraria Nobel</a:t>
            </a:r>
          </a:p>
          <a:p>
            <a:pPr algn="ctr" eaLnBrk="0" hangingPunct="0">
              <a:defRPr/>
            </a:pPr>
            <a:r>
              <a:rPr lang="pt-BR" b="1" dirty="0">
                <a:solidFill>
                  <a:schemeClr val="tx1"/>
                </a:solidFill>
                <a:latin typeface="Verdana" pitchFamily="34" charset="0"/>
                <a:sym typeface="ZapfDingbats BT" pitchFamily="18" charset="2"/>
              </a:rPr>
              <a:t>                                    Ed. Nacional </a:t>
            </a:r>
            <a:r>
              <a:rPr lang="pt-BR" b="1" dirty="0">
                <a:solidFill>
                  <a:srgbClr val="A50021"/>
                </a:solidFill>
                <a:latin typeface="Verdana" pitchFamily="34" charset="0"/>
                <a:sym typeface="ZapfDingbats BT" pitchFamily="18" charset="2"/>
              </a:rPr>
              <a:t>e não</a:t>
            </a:r>
            <a:r>
              <a:rPr lang="pt-BR" b="1" dirty="0">
                <a:solidFill>
                  <a:schemeClr val="tx1"/>
                </a:solidFill>
                <a:latin typeface="Verdana" pitchFamily="34" charset="0"/>
                <a:sym typeface="ZapfDingbats BT" pitchFamily="18" charset="2"/>
              </a:rPr>
              <a:t> </a:t>
            </a:r>
            <a:r>
              <a:rPr lang="pt-BR" b="1" dirty="0" smtClean="0">
                <a:solidFill>
                  <a:schemeClr val="tx1"/>
                </a:solidFill>
                <a:latin typeface="Verdana" pitchFamily="34" charset="0"/>
                <a:sym typeface="ZapfDingbats BT" pitchFamily="18" charset="2"/>
              </a:rPr>
              <a:t>Editora Nacional</a:t>
            </a:r>
          </a:p>
          <a:p>
            <a:pPr algn="ctr" eaLnBrk="0" hangingPunct="0">
              <a:defRPr/>
            </a:pPr>
            <a:endParaRPr lang="pt-BR" b="1" dirty="0">
              <a:solidFill>
                <a:schemeClr val="tx1"/>
              </a:solidFill>
              <a:latin typeface="Verdana" pitchFamily="34" charset="0"/>
              <a:sym typeface="ZapfDingbats BT" pitchFamily="18" charset="2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ü"/>
              <a:defRPr/>
            </a:pPr>
            <a:r>
              <a:rPr lang="pt-BR" b="1" dirty="0">
                <a:solidFill>
                  <a:schemeClr val="tx1"/>
                </a:solidFill>
                <a:latin typeface="Verdana" pitchFamily="34" charset="0"/>
              </a:rPr>
              <a:t>Quando </a:t>
            </a:r>
            <a:r>
              <a:rPr lang="pt-BR" b="1" dirty="0">
                <a:solidFill>
                  <a:srgbClr val="A50021"/>
                </a:solidFill>
                <a:latin typeface="Verdana" pitchFamily="34" charset="0"/>
              </a:rPr>
              <a:t>o editor é o mesmo autor,</a:t>
            </a:r>
            <a:r>
              <a:rPr lang="pt-BR" b="1" dirty="0">
                <a:solidFill>
                  <a:schemeClr val="tx1"/>
                </a:solidFill>
                <a:latin typeface="Verdana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Verdana" pitchFamily="34" charset="0"/>
              </a:rPr>
              <a:t>ele</a:t>
            </a:r>
            <a:r>
              <a:rPr lang="en-US" b="1" dirty="0">
                <a:solidFill>
                  <a:schemeClr val="tx1"/>
                </a:solidFill>
                <a:latin typeface="Verdana" pitchFamily="34" charset="0"/>
              </a:rPr>
              <a:t> </a:t>
            </a:r>
            <a:r>
              <a:rPr lang="pt-BR" b="1" dirty="0">
                <a:solidFill>
                  <a:schemeClr val="tx1"/>
                </a:solidFill>
                <a:latin typeface="Verdana" pitchFamily="34" charset="0"/>
              </a:rPr>
              <a:t>não </a:t>
            </a:r>
            <a:r>
              <a:rPr lang="en-US" b="1" dirty="0" err="1">
                <a:solidFill>
                  <a:schemeClr val="tx1"/>
                </a:solidFill>
                <a:latin typeface="Verdana" pitchFamily="34" charset="0"/>
              </a:rPr>
              <a:t>deve</a:t>
            </a:r>
            <a:r>
              <a:rPr lang="en-US" b="1" dirty="0">
                <a:solidFill>
                  <a:schemeClr val="tx1"/>
                </a:solidFill>
                <a:latin typeface="Verdana" pitchFamily="34" charset="0"/>
              </a:rPr>
              <a:t> ser </a:t>
            </a:r>
            <a:r>
              <a:rPr lang="en-US" b="1" dirty="0" err="1">
                <a:solidFill>
                  <a:schemeClr val="tx1"/>
                </a:solidFill>
                <a:latin typeface="Verdana" pitchFamily="34" charset="0"/>
              </a:rPr>
              <a:t>mencionado</a:t>
            </a:r>
            <a:r>
              <a:rPr lang="pt-BR" b="1" dirty="0">
                <a:solidFill>
                  <a:schemeClr val="tx1"/>
                </a:solidFill>
                <a:latin typeface="Verdana" pitchFamily="34" charset="0"/>
              </a:rPr>
              <a:t>    	como  editor. </a:t>
            </a:r>
          </a:p>
          <a:p>
            <a:pPr algn="just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None/>
              <a:defRPr/>
            </a:pPr>
            <a:endParaRPr lang="pt-BR" b="1" dirty="0">
              <a:solidFill>
                <a:schemeClr val="tx1"/>
              </a:solidFill>
              <a:latin typeface="Verdana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ü"/>
              <a:defRPr/>
            </a:pPr>
            <a:r>
              <a:rPr lang="pt-BR" b="1" dirty="0">
                <a:solidFill>
                  <a:schemeClr val="tx1"/>
                </a:solidFill>
                <a:latin typeface="Verdana" pitchFamily="34" charset="0"/>
              </a:rPr>
              <a:t>Quando houver mais de uma editora, indica-se a que aparecer 	com maior destaque na folha de rosto, as demais podem </a:t>
            </a:r>
            <a:r>
              <a:rPr lang="pt-BR" b="1" dirty="0" smtClean="0">
                <a:solidFill>
                  <a:schemeClr val="tx1"/>
                </a:solidFill>
                <a:latin typeface="Verdana" pitchFamily="34" charset="0"/>
              </a:rPr>
              <a:t>ser </a:t>
            </a:r>
            <a:r>
              <a:rPr lang="pt-BR" b="1" dirty="0">
                <a:solidFill>
                  <a:schemeClr val="tx1"/>
                </a:solidFill>
                <a:latin typeface="Verdana" pitchFamily="34" charset="0"/>
              </a:rPr>
              <a:t>também registradas com os respectivos lugares.</a:t>
            </a:r>
          </a:p>
          <a:p>
            <a:pPr algn="just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§"/>
              <a:defRPr/>
            </a:pPr>
            <a:endParaRPr lang="pt-BR" b="1" dirty="0">
              <a:solidFill>
                <a:schemeClr val="tx1"/>
              </a:solidFill>
              <a:latin typeface="Verdana" pitchFamily="34" charset="0"/>
            </a:endParaRPr>
          </a:p>
          <a:p>
            <a:pPr lvl="1" algn="just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None/>
              <a:defRPr/>
            </a:pPr>
            <a:r>
              <a:rPr lang="pt-BR" b="1" dirty="0">
                <a:solidFill>
                  <a:schemeClr val="accent2"/>
                </a:solidFill>
                <a:latin typeface="Verdana" pitchFamily="34" charset="0"/>
                <a:sym typeface="ZapfDingbats BT" pitchFamily="18" charset="2"/>
              </a:rPr>
              <a:t>	</a:t>
            </a:r>
            <a:r>
              <a:rPr lang="pt-BR" b="1" dirty="0">
                <a:solidFill>
                  <a:srgbClr val="0070C0"/>
                </a:solidFill>
                <a:latin typeface="Verdana" pitchFamily="34" charset="0"/>
                <a:sym typeface="ZapfDingbats BT" pitchFamily="18" charset="2"/>
              </a:rPr>
              <a:t>Exemplo:   </a:t>
            </a:r>
          </a:p>
          <a:p>
            <a:pPr lvl="1" algn="just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None/>
              <a:defRPr/>
            </a:pPr>
            <a:r>
              <a:rPr lang="pt-BR" b="1" dirty="0">
                <a:solidFill>
                  <a:srgbClr val="A50021"/>
                </a:solidFill>
                <a:latin typeface="Verdana" pitchFamily="34" charset="0"/>
                <a:sym typeface="ZapfDingbats BT" pitchFamily="18" charset="2"/>
              </a:rPr>
              <a:t>	Rio de Janeiro: MAST; São Paulo: UNESP: Nova Estela</a:t>
            </a:r>
          </a:p>
          <a:p>
            <a:pPr eaLnBrk="0" hangingPunct="0">
              <a:spcBef>
                <a:spcPct val="25000"/>
              </a:spcBef>
              <a:defRPr/>
            </a:pPr>
            <a:r>
              <a:rPr lang="pt-BR" b="1" dirty="0">
                <a:solidFill>
                  <a:srgbClr val="A50021"/>
                </a:solidFill>
                <a:latin typeface="Verdana" pitchFamily="34" charset="0"/>
                <a:sym typeface="ZapfDingbats BT" pitchFamily="18" charset="2"/>
              </a:rPr>
              <a:t>      	São Paulo: UNESP: Paz e Terra</a:t>
            </a:r>
            <a:r>
              <a:rPr lang="pt-BR" b="1" dirty="0">
                <a:solidFill>
                  <a:srgbClr val="A50021"/>
                </a:solidFill>
                <a:latin typeface="Verdana" pitchFamily="34" charset="0"/>
              </a:rPr>
              <a:t> </a:t>
            </a:r>
            <a:endParaRPr lang="pt-BR" dirty="0">
              <a:solidFill>
                <a:srgbClr val="A50021"/>
              </a:solidFill>
              <a:latin typeface="Verdana" pitchFamily="34" charset="0"/>
            </a:endParaRP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827584" y="836712"/>
            <a:ext cx="2376264" cy="936104"/>
          </a:xfrm>
          <a:prstGeom prst="ellipse">
            <a:avLst/>
          </a:prstGeom>
          <a:solidFill>
            <a:schemeClr val="accent2">
              <a:lumMod val="50000"/>
            </a:schemeClr>
          </a:solidFill>
          <a:ln w="9525">
            <a:solidFill>
              <a:schemeClr val="accent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sz="3200" b="1" dirty="0">
                <a:solidFill>
                  <a:srgbClr val="FFFFFF"/>
                </a:solidFill>
              </a:rPr>
              <a:t>Editora</a:t>
            </a:r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4B542-0532-4646-A01A-F7BE24D297DF}" type="datetime1">
              <a:rPr lang="pt-BR" smtClean="0"/>
              <a:t>20/03/2015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Programa de Capacitação da Biblioteca Universitária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858E87F-A6CC-4232-B381-A19505EA8445}" type="slidenum">
              <a:rPr lang="pt-BR" smtClean="0"/>
              <a:t>15</a:t>
            </a:fld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7092280" y="6381328"/>
            <a:ext cx="2051720" cy="365125"/>
          </a:xfrm>
        </p:spPr>
        <p:txBody>
          <a:bodyPr/>
          <a:lstStyle/>
          <a:p>
            <a:pPr>
              <a:defRPr/>
            </a:pPr>
            <a:fld id="{769B978F-171C-4CC2-9CE2-1A87A2103576}" type="datetime1">
              <a:rPr lang="pt-BR" smtClean="0"/>
              <a:t>20/03/2015</a:t>
            </a:fld>
            <a:endParaRPr lang="pt-BR" dirty="0"/>
          </a:p>
        </p:txBody>
      </p:sp>
      <p:sp>
        <p:nvSpPr>
          <p:cNvPr id="32773" name="Comment 5"/>
          <p:cNvSpPr>
            <a:spLocks noChangeArrowheads="1"/>
          </p:cNvSpPr>
          <p:nvPr/>
        </p:nvSpPr>
        <p:spPr bwMode="auto">
          <a:xfrm>
            <a:off x="251520" y="2060848"/>
            <a:ext cx="8640960" cy="415498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F9E6D5"/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dirty="0">
                <a:solidFill>
                  <a:schemeClr val="tx1"/>
                </a:solidFill>
                <a:sym typeface="ZapfDingbats BT" pitchFamily="18" charset="2"/>
              </a:rPr>
              <a:t>Indica-se sempre o ano de publicação em  algarismos arábicos sem ponto ou espaço entre eles.</a:t>
            </a:r>
          </a:p>
          <a:p>
            <a:pPr eaLnBrk="0" hangingPunct="0">
              <a:lnSpc>
                <a:spcPct val="85000"/>
              </a:lnSpc>
              <a:defRPr/>
            </a:pPr>
            <a:r>
              <a:rPr lang="pt-BR" dirty="0">
                <a:solidFill>
                  <a:schemeClr val="tx1"/>
                </a:solidFill>
                <a:sym typeface="ZapfDingbats BT" pitchFamily="18" charset="2"/>
              </a:rPr>
              <a:t>                       Exemplo:     2000 e não 2.000 </a:t>
            </a:r>
          </a:p>
          <a:p>
            <a:pPr eaLnBrk="0" hangingPunct="0">
              <a:lnSpc>
                <a:spcPct val="85000"/>
              </a:lnSpc>
              <a:defRPr/>
            </a:pPr>
            <a:endParaRPr lang="pt-BR" dirty="0">
              <a:solidFill>
                <a:schemeClr val="tx1"/>
              </a:solidFill>
              <a:sym typeface="ZapfDingbats BT" pitchFamily="18" charset="2"/>
            </a:endParaRPr>
          </a:p>
          <a:p>
            <a:pPr eaLnBrk="0" hangingPunct="0">
              <a:spcBef>
                <a:spcPct val="50000"/>
              </a:spcBef>
              <a:defRPr/>
            </a:pPr>
            <a:r>
              <a:rPr lang="pt-BR" dirty="0">
                <a:solidFill>
                  <a:srgbClr val="990033"/>
                </a:solidFill>
              </a:rPr>
              <a:t>Quando houver dúvida quanto à data:</a:t>
            </a:r>
            <a:r>
              <a:rPr lang="pt-BR" dirty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pt-BR" dirty="0">
                <a:solidFill>
                  <a:schemeClr val="tx1"/>
                </a:solidFill>
              </a:rPr>
              <a:t>Indica-se, sempre entre colchetes: 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defRPr/>
            </a:pPr>
            <a:r>
              <a:rPr lang="pt-BR" dirty="0">
                <a:solidFill>
                  <a:schemeClr val="tx1"/>
                </a:solidFill>
              </a:rPr>
              <a:t>		</a:t>
            </a:r>
            <a:r>
              <a:rPr lang="pt-BR" dirty="0" smtClean="0">
                <a:solidFill>
                  <a:schemeClr val="tx1"/>
                </a:solidFill>
              </a:rPr>
              <a:t>uma data provável   </a:t>
            </a:r>
            <a:r>
              <a:rPr lang="pt-BR" dirty="0" smtClean="0">
                <a:solidFill>
                  <a:srgbClr val="FF6600"/>
                </a:solidFill>
              </a:rPr>
              <a:t>[1997?]</a:t>
            </a:r>
            <a:r>
              <a:rPr lang="pt-BR" dirty="0" smtClean="0">
                <a:solidFill>
                  <a:schemeClr val="tx1"/>
                </a:solidFill>
              </a:rPr>
              <a:t> 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defRPr/>
            </a:pPr>
            <a:r>
              <a:rPr lang="pt-BR" dirty="0" smtClean="0">
                <a:solidFill>
                  <a:schemeClr val="tx1"/>
                </a:solidFill>
              </a:rPr>
              <a:t>		uma data aproximada </a:t>
            </a:r>
            <a:r>
              <a:rPr lang="pt-BR" dirty="0" smtClean="0">
                <a:solidFill>
                  <a:srgbClr val="FF6600"/>
                </a:solidFill>
              </a:rPr>
              <a:t>[</a:t>
            </a:r>
            <a:r>
              <a:rPr lang="pt-BR" dirty="0" err="1" smtClean="0">
                <a:solidFill>
                  <a:srgbClr val="FF6600"/>
                </a:solidFill>
              </a:rPr>
              <a:t>ca</a:t>
            </a:r>
            <a:r>
              <a:rPr lang="pt-BR" dirty="0" smtClean="0">
                <a:solidFill>
                  <a:srgbClr val="FF6600"/>
                </a:solidFill>
              </a:rPr>
              <a:t>.  1995]</a:t>
            </a:r>
            <a:r>
              <a:rPr lang="pt-BR" dirty="0" smtClean="0">
                <a:solidFill>
                  <a:schemeClr val="tx1"/>
                </a:solidFill>
              </a:rPr>
              <a:t> 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defRPr/>
            </a:pPr>
            <a:r>
              <a:rPr lang="pt-BR" dirty="0" smtClean="0">
                <a:solidFill>
                  <a:schemeClr val="tx1"/>
                </a:solidFill>
              </a:rPr>
              <a:t>		uma década certa  </a:t>
            </a:r>
            <a:r>
              <a:rPr lang="pt-BR" dirty="0" smtClean="0">
                <a:solidFill>
                  <a:srgbClr val="FF6600"/>
                </a:solidFill>
              </a:rPr>
              <a:t>[199-]</a:t>
            </a:r>
            <a:r>
              <a:rPr lang="pt-BR" dirty="0" smtClean="0">
                <a:solidFill>
                  <a:schemeClr val="tx1"/>
                </a:solidFill>
              </a:rPr>
              <a:t> 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defRPr/>
            </a:pPr>
            <a:r>
              <a:rPr lang="pt-BR" dirty="0" smtClean="0">
                <a:solidFill>
                  <a:schemeClr val="tx1"/>
                </a:solidFill>
              </a:rPr>
              <a:t>		um século certo   </a:t>
            </a:r>
            <a:r>
              <a:rPr lang="pt-BR" dirty="0" smtClean="0">
                <a:solidFill>
                  <a:srgbClr val="FF6600"/>
                </a:solidFill>
              </a:rPr>
              <a:t>[19--]</a:t>
            </a:r>
            <a:r>
              <a:rPr lang="pt-BR" dirty="0" smtClean="0">
                <a:solidFill>
                  <a:schemeClr val="tx1"/>
                </a:solidFill>
              </a:rPr>
              <a:t> 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defRPr/>
            </a:pPr>
            <a:r>
              <a:rPr lang="pt-BR" dirty="0" smtClean="0">
                <a:solidFill>
                  <a:schemeClr val="tx1"/>
                </a:solidFill>
              </a:rPr>
              <a:t>                             um século provável </a:t>
            </a:r>
            <a:r>
              <a:rPr lang="pt-BR" dirty="0" smtClean="0">
                <a:solidFill>
                  <a:srgbClr val="FF6600"/>
                </a:solidFill>
              </a:rPr>
              <a:t>[19--?]</a:t>
            </a:r>
            <a:r>
              <a:rPr lang="pt-BR" dirty="0" smtClean="0">
                <a:solidFill>
                  <a:schemeClr val="tx1"/>
                </a:solidFill>
              </a:rPr>
              <a:t> 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defRPr/>
            </a:pPr>
            <a:r>
              <a:rPr lang="pt-BR" dirty="0" smtClean="0">
                <a:solidFill>
                  <a:srgbClr val="800000"/>
                </a:solidFill>
              </a:rPr>
              <a:t>Nas </a:t>
            </a:r>
            <a:r>
              <a:rPr lang="pt-BR" dirty="0">
                <a:solidFill>
                  <a:srgbClr val="800000"/>
                </a:solidFill>
              </a:rPr>
              <a:t>referências </a:t>
            </a:r>
            <a:r>
              <a:rPr lang="pt-BR" dirty="0" smtClean="0">
                <a:solidFill>
                  <a:srgbClr val="800000"/>
                </a:solidFill>
              </a:rPr>
              <a:t>bibliográficas </a:t>
            </a:r>
            <a:r>
              <a:rPr lang="pt-BR" dirty="0">
                <a:solidFill>
                  <a:srgbClr val="800000"/>
                </a:solidFill>
              </a:rPr>
              <a:t>em vários volumes:</a:t>
            </a:r>
            <a:r>
              <a:rPr lang="pt-BR" dirty="0">
                <a:solidFill>
                  <a:srgbClr val="B7A06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pt-BR" dirty="0">
                <a:solidFill>
                  <a:schemeClr val="tx1"/>
                </a:solidFill>
              </a:rPr>
              <a:t>Indica-se a data inicial  seguida de hífen, para monografias em curso de publicação ou, data inicial seguida de hífen e data do último volume para publicado encerrada.   	</a:t>
            </a:r>
          </a:p>
          <a:p>
            <a:pPr lvl="2" eaLnBrk="0" hangingPunct="0">
              <a:spcBef>
                <a:spcPct val="50000"/>
              </a:spcBef>
              <a:buClr>
                <a:srgbClr val="FFCC66"/>
              </a:buClr>
              <a:buFont typeface="Wingdings" pitchFamily="2" charset="2"/>
              <a:buNone/>
              <a:defRPr/>
            </a:pPr>
            <a:r>
              <a:rPr lang="pt-BR" dirty="0">
                <a:solidFill>
                  <a:schemeClr val="tx1"/>
                </a:solidFill>
              </a:rPr>
              <a:t>	Exemplo: 1999-</a:t>
            </a:r>
          </a:p>
          <a:p>
            <a:pPr lvl="2" eaLnBrk="0" hangingPunct="0">
              <a:spcBef>
                <a:spcPct val="50000"/>
              </a:spcBef>
              <a:buClr>
                <a:srgbClr val="FFCC66"/>
              </a:buClr>
              <a:buFont typeface="Wingdings" pitchFamily="2" charset="2"/>
              <a:buNone/>
              <a:defRPr/>
            </a:pPr>
            <a:r>
              <a:rPr lang="pt-BR" dirty="0">
                <a:solidFill>
                  <a:schemeClr val="tx1"/>
                </a:solidFill>
              </a:rPr>
              <a:t>	Exemplo: 1990-2000</a:t>
            </a:r>
            <a:endParaRPr lang="pt-BR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467544" y="692696"/>
            <a:ext cx="2808288" cy="981075"/>
          </a:xfrm>
          <a:prstGeom prst="ellipse">
            <a:avLst/>
          </a:prstGeom>
          <a:solidFill>
            <a:schemeClr val="accent2">
              <a:lumMod val="50000"/>
            </a:schemeClr>
          </a:solidFill>
          <a:ln w="9525">
            <a:solidFill>
              <a:schemeClr val="accent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sz="3200" b="1" dirty="0">
                <a:solidFill>
                  <a:srgbClr val="FFFFFF"/>
                </a:solidFill>
              </a:rPr>
              <a:t>Data</a:t>
            </a:r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>
          <a:xfrm>
            <a:off x="459160" y="6397084"/>
            <a:ext cx="5421083" cy="365125"/>
          </a:xfrm>
        </p:spPr>
        <p:txBody>
          <a:bodyPr/>
          <a:lstStyle/>
          <a:p>
            <a:r>
              <a:rPr lang="pt-BR" dirty="0" smtClean="0"/>
              <a:t>Programa de Capacitação da Biblioteca Universitária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858E87F-A6CC-4232-B381-A19505EA8445}" type="slidenum">
              <a:rPr lang="pt-BR" smtClean="0"/>
              <a:t>16</a:t>
            </a:fld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76" name="Comment 12"/>
          <p:cNvSpPr>
            <a:spLocks noChangeArrowheads="1"/>
          </p:cNvSpPr>
          <p:nvPr/>
        </p:nvSpPr>
        <p:spPr bwMode="auto">
          <a:xfrm>
            <a:off x="395288" y="2205038"/>
            <a:ext cx="8382000" cy="379180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hlink"/>
            </a:outerShdw>
          </a:effectLst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pt-BR" sz="2000" b="1" dirty="0">
                <a:solidFill>
                  <a:srgbClr val="00716E"/>
                </a:solidFill>
                <a:latin typeface="Humanst970 BT" pitchFamily="34" charset="0"/>
              </a:rPr>
              <a:t> </a:t>
            </a:r>
            <a:r>
              <a:rPr lang="pt-BR" sz="2000" b="1" dirty="0">
                <a:solidFill>
                  <a:srgbClr val="C00000"/>
                </a:solidFill>
                <a:latin typeface="Verdana" pitchFamily="34" charset="0"/>
              </a:rPr>
              <a:t>Notas em geral, Séries ou Coleções</a:t>
            </a:r>
            <a:endParaRPr lang="pt-BR" sz="2000" b="1" dirty="0">
              <a:solidFill>
                <a:srgbClr val="C00000"/>
              </a:solidFill>
              <a:latin typeface="Humanst970 BT" pitchFamily="34" charset="0"/>
            </a:endParaRPr>
          </a:p>
          <a:p>
            <a:pPr algn="just" eaLnBrk="0" hangingPunct="0"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pt-BR" sz="1800" b="1" dirty="0">
                <a:solidFill>
                  <a:schemeClr val="tx1"/>
                </a:solidFill>
                <a:latin typeface="Verdana" pitchFamily="34" charset="0"/>
              </a:rPr>
              <a:t>São indicadas no final da </a:t>
            </a:r>
            <a:r>
              <a:rPr lang="pt-BR" sz="1800" b="1" dirty="0" smtClean="0">
                <a:solidFill>
                  <a:schemeClr val="tx1"/>
                </a:solidFill>
                <a:latin typeface="Verdana" pitchFamily="34" charset="0"/>
              </a:rPr>
              <a:t>referência</a:t>
            </a:r>
          </a:p>
          <a:p>
            <a:pPr algn="just" eaLnBrk="0" hangingPunct="0">
              <a:spcBef>
                <a:spcPct val="50000"/>
              </a:spcBef>
              <a:buFont typeface="Wingdings" pitchFamily="2" charset="2"/>
              <a:buChar char="ü"/>
              <a:defRPr/>
            </a:pPr>
            <a:endParaRPr lang="pt-BR" sz="1800" b="1" dirty="0">
              <a:solidFill>
                <a:schemeClr val="tx1"/>
              </a:solidFill>
              <a:latin typeface="Verdana" pitchFamily="34" charset="0"/>
            </a:endParaRPr>
          </a:p>
          <a:p>
            <a:pPr eaLnBrk="0" hangingPunct="0">
              <a:spcBef>
                <a:spcPts val="0"/>
              </a:spcBef>
              <a:defRPr/>
            </a:pPr>
            <a:r>
              <a:rPr lang="pt-BR" sz="1800" b="1" dirty="0">
                <a:solidFill>
                  <a:schemeClr val="tx1"/>
                </a:solidFill>
                <a:latin typeface="Verdana" pitchFamily="34" charset="0"/>
              </a:rPr>
              <a:t>	         	</a:t>
            </a:r>
            <a:r>
              <a:rPr lang="pt-BR" sz="2000" b="1" dirty="0">
                <a:solidFill>
                  <a:schemeClr val="tx1"/>
                </a:solidFill>
                <a:latin typeface="Verdana" pitchFamily="34" charset="0"/>
              </a:rPr>
              <a:t>Ex.:  </a:t>
            </a:r>
            <a:r>
              <a:rPr lang="pt-BR" sz="2000" b="1" dirty="0" smtClean="0">
                <a:solidFill>
                  <a:schemeClr val="tx1"/>
                </a:solidFill>
                <a:latin typeface="Verdana" pitchFamily="34" charset="0"/>
              </a:rPr>
              <a:t>Suplemento</a:t>
            </a:r>
            <a:r>
              <a:rPr lang="pt-BR" sz="2000" b="1" dirty="0">
                <a:solidFill>
                  <a:schemeClr val="tx1"/>
                </a:solidFill>
                <a:latin typeface="Verdana" pitchFamily="34" charset="0"/>
              </a:rPr>
              <a:t>		         </a:t>
            </a:r>
            <a:r>
              <a:rPr lang="pt-BR" sz="2000" b="1" dirty="0" smtClean="0">
                <a:solidFill>
                  <a:schemeClr val="tx1"/>
                </a:solidFill>
                <a:latin typeface="Verdana" pitchFamily="34" charset="0"/>
              </a:rPr>
              <a:t>				        Resumo/Abstract</a:t>
            </a:r>
            <a:endParaRPr lang="pt-BR" sz="2000" b="1" dirty="0">
              <a:solidFill>
                <a:schemeClr val="tx1"/>
              </a:solidFill>
              <a:latin typeface="Verdana" pitchFamily="34" charset="0"/>
            </a:endParaRPr>
          </a:p>
          <a:p>
            <a:pPr eaLnBrk="0" hangingPunct="0">
              <a:spcBef>
                <a:spcPts val="0"/>
              </a:spcBef>
              <a:defRPr/>
            </a:pPr>
            <a:r>
              <a:rPr lang="pt-BR" sz="2000" b="1" dirty="0">
                <a:solidFill>
                  <a:schemeClr val="tx1"/>
                </a:solidFill>
                <a:latin typeface="Verdana" pitchFamily="34" charset="0"/>
              </a:rPr>
              <a:t>		        </a:t>
            </a:r>
            <a:r>
              <a:rPr lang="pt-BR" sz="2000" b="1" dirty="0" smtClean="0">
                <a:solidFill>
                  <a:schemeClr val="tx1"/>
                </a:solidFill>
                <a:latin typeface="Verdana" pitchFamily="34" charset="0"/>
              </a:rPr>
              <a:t>Tradução</a:t>
            </a:r>
            <a:endParaRPr lang="pt-BR" sz="2000" b="1" dirty="0">
              <a:solidFill>
                <a:schemeClr val="tx1"/>
              </a:solidFill>
              <a:latin typeface="Verdana" pitchFamily="34" charset="0"/>
            </a:endParaRPr>
          </a:p>
          <a:p>
            <a:pPr eaLnBrk="0" hangingPunct="0">
              <a:lnSpc>
                <a:spcPct val="115000"/>
              </a:lnSpc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pt-BR" sz="1800" b="1" dirty="0">
                <a:solidFill>
                  <a:schemeClr val="tx1"/>
                </a:solidFill>
                <a:latin typeface="Verdana" pitchFamily="34" charset="0"/>
              </a:rPr>
              <a:t>Apenas as notas de série ou coleção devem figurar entre   parênteses, devendo-se suprimir as expressões: </a:t>
            </a:r>
            <a:r>
              <a:rPr lang="pt-BR" sz="1800" b="1" dirty="0" smtClean="0">
                <a:solidFill>
                  <a:schemeClr val="tx1"/>
                </a:solidFill>
                <a:latin typeface="Verdana" pitchFamily="34" charset="0"/>
              </a:rPr>
              <a:t>coleção/série</a:t>
            </a:r>
          </a:p>
          <a:p>
            <a:pPr eaLnBrk="0" hangingPunct="0">
              <a:lnSpc>
                <a:spcPct val="115000"/>
              </a:lnSpc>
              <a:spcBef>
                <a:spcPct val="50000"/>
              </a:spcBef>
              <a:buFont typeface="Wingdings" pitchFamily="2" charset="2"/>
              <a:buChar char="ü"/>
              <a:defRPr/>
            </a:pPr>
            <a:endParaRPr lang="pt-BR" sz="2000" b="1" dirty="0">
              <a:solidFill>
                <a:schemeClr val="tx1"/>
              </a:solidFill>
              <a:latin typeface="Times New Roman" pitchFamily="18" charset="0"/>
            </a:endParaRPr>
          </a:p>
          <a:p>
            <a:pPr lvl="1">
              <a:lnSpc>
                <a:spcPct val="115000"/>
              </a:lnSpc>
              <a:defRPr/>
            </a:pPr>
            <a:r>
              <a:rPr lang="pt-BR" sz="2000" b="1" dirty="0">
                <a:solidFill>
                  <a:schemeClr val="tx1"/>
                </a:solidFill>
                <a:latin typeface="Times New Roman" pitchFamily="18" charset="0"/>
              </a:rPr>
              <a:t>		 </a:t>
            </a:r>
            <a:r>
              <a:rPr lang="pt-BR" sz="2000" b="1" dirty="0">
                <a:solidFill>
                  <a:schemeClr val="tx1"/>
                </a:solidFill>
                <a:latin typeface="Verdana" pitchFamily="34" charset="0"/>
              </a:rPr>
              <a:t>Ex: (Primeiros Passos, 2)</a:t>
            </a:r>
            <a:endParaRPr lang="pt-BR" sz="1800" b="1" dirty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611560" y="764704"/>
            <a:ext cx="3168724" cy="1008087"/>
          </a:xfrm>
          <a:prstGeom prst="ellipse">
            <a:avLst/>
          </a:prstGeom>
          <a:solidFill>
            <a:schemeClr val="accent2">
              <a:lumMod val="50000"/>
            </a:schemeClr>
          </a:solidFill>
          <a:ln w="9525">
            <a:solidFill>
              <a:schemeClr val="accent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sz="2400" b="1" dirty="0">
                <a:solidFill>
                  <a:srgbClr val="FFFFFF"/>
                </a:solidFill>
              </a:rPr>
              <a:t>Elementos 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sz="2400" b="1" dirty="0">
                <a:solidFill>
                  <a:srgbClr val="FFFFFF"/>
                </a:solidFill>
              </a:rPr>
              <a:t>complementares</a:t>
            </a:r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38239-26D8-4BF1-A8D4-1CDF885C7D1D}" type="datetime1">
              <a:rPr lang="pt-BR" smtClean="0"/>
              <a:t>20/03/2015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Programa de Capacitação da Biblioteca Universitária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858E87F-A6CC-4232-B381-A19505EA8445}" type="slidenum">
              <a:rPr lang="pt-BR" smtClean="0"/>
              <a:t>17</a:t>
            </a:fld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2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76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pPr algn="ctr"/>
            <a:r>
              <a:rPr lang="pt-BR" sz="2500" b="1" dirty="0" smtClean="0">
                <a:solidFill>
                  <a:schemeClr val="bg2"/>
                </a:solidFill>
                <a:latin typeface="Tahoma" pitchFamily="34" charset="0"/>
              </a:rPr>
              <a:t>Modelos e exemplos de Referências</a:t>
            </a:r>
            <a:r>
              <a:rPr lang="pt-BR" sz="2500" dirty="0" smtClean="0">
                <a:solidFill>
                  <a:schemeClr val="bg2"/>
                </a:solidFill>
                <a:latin typeface="Tahoma" pitchFamily="34" charset="0"/>
              </a:rPr>
              <a:t> </a:t>
            </a:r>
            <a:r>
              <a:rPr lang="pt-BR" sz="2500" b="1" dirty="0" smtClean="0">
                <a:solidFill>
                  <a:schemeClr val="bg2"/>
                </a:solidFill>
                <a:latin typeface="Tahoma" pitchFamily="34" charset="0"/>
              </a:rPr>
              <a:t>por  </a:t>
            </a:r>
            <a:br>
              <a:rPr lang="pt-BR" sz="2500" b="1" dirty="0" smtClean="0">
                <a:solidFill>
                  <a:schemeClr val="bg2"/>
                </a:solidFill>
                <a:latin typeface="Tahoma" pitchFamily="34" charset="0"/>
              </a:rPr>
            </a:br>
            <a:r>
              <a:rPr lang="pt-BR" sz="2500" b="1" dirty="0" smtClean="0">
                <a:solidFill>
                  <a:schemeClr val="bg2"/>
                </a:solidFill>
                <a:latin typeface="Tahoma" pitchFamily="34" charset="0"/>
              </a:rPr>
              <a:t>Tipo de Documento</a:t>
            </a:r>
            <a:endParaRPr lang="pt-BR" sz="2500" dirty="0">
              <a:solidFill>
                <a:schemeClr val="bg2"/>
              </a:solidFill>
            </a:endParaRP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6760C-9D54-400C-B93D-356EF5F74800}" type="datetime1">
              <a:rPr lang="pt-BR" smtClean="0"/>
              <a:t>20/03/2015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t-BR" smtClean="0"/>
              <a:t>Programa de Capacitação da Biblioteca Universitária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58E87F-A6CC-4232-B381-A19505EA8445}" type="slidenum">
              <a:rPr lang="pt-BR" smtClean="0"/>
              <a:t>18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 txBox="1">
            <a:spLocks noChangeArrowheads="1"/>
          </p:cNvSpPr>
          <p:nvPr/>
        </p:nvSpPr>
        <p:spPr>
          <a:xfrm>
            <a:off x="539750" y="188913"/>
            <a:ext cx="7704138" cy="15113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457200" indent="-457200" algn="just">
              <a:buFont typeface="Wingdings" pitchFamily="2" charset="2"/>
              <a:buNone/>
              <a:defRPr/>
            </a:pPr>
            <a:r>
              <a:rPr lang="pt-BR" sz="1800" b="1" kern="0" dirty="0">
                <a:solidFill>
                  <a:srgbClr val="C00000"/>
                </a:solidFill>
                <a:ea typeface="+mj-ea"/>
                <a:cs typeface="+mj-cs"/>
              </a:rPr>
              <a:t>Monografias </a:t>
            </a:r>
            <a:r>
              <a:rPr lang="pt-BR" sz="1800" dirty="0">
                <a:solidFill>
                  <a:srgbClr val="C00000"/>
                </a:solidFill>
              </a:rPr>
              <a:t>“item não seriado, isto é, constituído de uma só parte, ou que se pretende completar em um número </a:t>
            </a:r>
            <a:r>
              <a:rPr lang="pt-BR" sz="1800" dirty="0" smtClean="0">
                <a:solidFill>
                  <a:srgbClr val="C00000"/>
                </a:solidFill>
              </a:rPr>
              <a:t>preestabelecido </a:t>
            </a:r>
            <a:r>
              <a:rPr lang="pt-BR" sz="1800" dirty="0">
                <a:solidFill>
                  <a:srgbClr val="C00000"/>
                </a:solidFill>
              </a:rPr>
              <a:t>de partes separadas” (ABNT, 2002, p. 2).</a:t>
            </a:r>
          </a:p>
          <a:p>
            <a:pPr marL="1371600" lvl="2" indent="-457200" algn="just">
              <a:buFont typeface="Wingdings" pitchFamily="2" charset="2"/>
              <a:buNone/>
              <a:defRPr/>
            </a:pPr>
            <a:r>
              <a:rPr lang="pt-BR" sz="1800" kern="0" dirty="0">
                <a:solidFill>
                  <a:srgbClr val="00B050"/>
                </a:solidFill>
                <a:latin typeface="Tahoma" pitchFamily="34" charset="0"/>
                <a:ea typeface="+mj-ea"/>
                <a:cs typeface="+mj-cs"/>
              </a:rPr>
              <a:t>Livros, Relatórios, Folhetos, Teses, Dissertações, TCC, Dicionários, Enciclopédias, Catálogos, Manuais, etc.</a:t>
            </a:r>
          </a:p>
        </p:txBody>
      </p:sp>
      <p:grpSp>
        <p:nvGrpSpPr>
          <p:cNvPr id="19460" name="Grupo 11"/>
          <p:cNvGrpSpPr>
            <a:grpSpLocks/>
          </p:cNvGrpSpPr>
          <p:nvPr/>
        </p:nvGrpSpPr>
        <p:grpSpPr bwMode="auto">
          <a:xfrm>
            <a:off x="539750" y="1844675"/>
            <a:ext cx="7848600" cy="4464050"/>
            <a:chOff x="827584" y="1844824"/>
            <a:chExt cx="7848871" cy="4464496"/>
          </a:xfrm>
        </p:grpSpPr>
        <p:pic>
          <p:nvPicPr>
            <p:cNvPr id="19461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563888" y="2132856"/>
              <a:ext cx="1224136" cy="1750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99592" y="1844824"/>
              <a:ext cx="1296144" cy="1998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3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092280" y="4437112"/>
              <a:ext cx="1584175" cy="1872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4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27584" y="4005064"/>
              <a:ext cx="1440160" cy="2160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5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012160" y="2060848"/>
              <a:ext cx="2019300" cy="2266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6" name="Picture 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843808" y="4365104"/>
              <a:ext cx="1038225" cy="1504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7" name="Picture 8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427984" y="4149080"/>
              <a:ext cx="1514475" cy="2152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6660232" y="6352496"/>
            <a:ext cx="1872208" cy="365125"/>
          </a:xfrm>
        </p:spPr>
        <p:txBody>
          <a:bodyPr/>
          <a:lstStyle/>
          <a:p>
            <a:fld id="{90DB9582-1F65-4624-9100-0954B7DE3377}" type="datetime1">
              <a:rPr lang="pt-BR" smtClean="0"/>
              <a:t>20/03/2015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515760" y="6352496"/>
            <a:ext cx="4381478" cy="365125"/>
          </a:xfrm>
        </p:spPr>
        <p:txBody>
          <a:bodyPr/>
          <a:lstStyle/>
          <a:p>
            <a:r>
              <a:rPr lang="pt-BR" dirty="0" smtClean="0"/>
              <a:t>Programa de Capacitação da Biblioteca Universitária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8E87F-A6CC-4232-B381-A19505EA8445}" type="slidenum">
              <a:rPr lang="pt-BR" smtClean="0"/>
              <a:t>19</a:t>
            </a:fld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683568" y="1844824"/>
            <a:ext cx="2808287" cy="836613"/>
          </a:xfrm>
          <a:prstGeom prst="ellipse">
            <a:avLst/>
          </a:prstGeom>
          <a:solidFill>
            <a:schemeClr val="accent2">
              <a:lumMod val="50000"/>
            </a:schemeClr>
          </a:solidFill>
          <a:ln w="9525">
            <a:solidFill>
              <a:schemeClr val="accent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sz="3200" b="1" dirty="0">
                <a:solidFill>
                  <a:srgbClr val="FFFFFF"/>
                </a:solidFill>
              </a:rPr>
              <a:t>Referência</a:t>
            </a:r>
          </a:p>
        </p:txBody>
      </p: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538" y="1052513"/>
            <a:ext cx="4176712" cy="5040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 explicativo retangular com cantos arredondados 5"/>
          <p:cNvSpPr/>
          <p:nvPr/>
        </p:nvSpPr>
        <p:spPr bwMode="auto">
          <a:xfrm>
            <a:off x="250825" y="3213100"/>
            <a:ext cx="3492500" cy="2032000"/>
          </a:xfrm>
          <a:prstGeom prst="wedgeRoundRectCallout">
            <a:avLst>
              <a:gd name="adj1" fmla="val 74492"/>
              <a:gd name="adj2" fmla="val -47415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indent="-609600">
              <a:lnSpc>
                <a:spcPct val="90000"/>
              </a:lnSpc>
              <a:buClr>
                <a:schemeClr val="accent1"/>
              </a:buClr>
              <a:buSzPct val="80000"/>
              <a:defRPr/>
            </a:pPr>
            <a:r>
              <a:rPr lang="pt-BR" sz="1400" b="1" dirty="0">
                <a:solidFill>
                  <a:schemeClr val="tx1"/>
                </a:solidFill>
                <a:latin typeface="Verdana" pitchFamily="34" charset="0"/>
              </a:rPr>
              <a:t>“</a:t>
            </a:r>
            <a:r>
              <a:rPr lang="pt-BR" sz="1400" b="1" dirty="0">
                <a:latin typeface="Verdana" pitchFamily="34" charset="0"/>
              </a:rPr>
              <a:t>Referência é um conjunto de elementos que permite a  identificação, no todo ou  em  parte, de documentos impressos ou registrados nos  diversos tipos  de materiais,  audiovisuais,  sonoros,  eletrônicos, etc.” </a:t>
            </a:r>
          </a:p>
          <a:p>
            <a:pPr indent="-609600">
              <a:lnSpc>
                <a:spcPct val="90000"/>
              </a:lnSpc>
              <a:buClr>
                <a:schemeClr val="accent1"/>
              </a:buClr>
              <a:buSzPct val="80000"/>
              <a:defRPr/>
            </a:pPr>
            <a:r>
              <a:rPr lang="pt-BR" sz="1400" dirty="0">
                <a:latin typeface="Verdana" pitchFamily="34" charset="0"/>
              </a:rPr>
              <a:t>                      </a:t>
            </a:r>
            <a:r>
              <a:rPr lang="pt-BR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   (ABNT, </a:t>
            </a:r>
            <a:r>
              <a:rPr lang="pt-BR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2002a)</a:t>
            </a:r>
            <a:endParaRPr lang="pt-BR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95090" y="5512876"/>
            <a:ext cx="40324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 smtClean="0"/>
              <a:t>http://www.bu.ufsc.br/consultasAcessos/SABERBasesAcessoRestrito.html</a:t>
            </a:r>
            <a:endParaRPr lang="pt-BR" sz="1200" dirty="0"/>
          </a:p>
        </p:txBody>
      </p:sp>
      <p:sp>
        <p:nvSpPr>
          <p:cNvPr id="8" name="Seta dobrada 7"/>
          <p:cNvSpPr/>
          <p:nvPr/>
        </p:nvSpPr>
        <p:spPr>
          <a:xfrm>
            <a:off x="3851920" y="5065080"/>
            <a:ext cx="432048" cy="36004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6515894" y="6248401"/>
            <a:ext cx="2247106" cy="365125"/>
          </a:xfrm>
        </p:spPr>
        <p:txBody>
          <a:bodyPr/>
          <a:lstStyle/>
          <a:p>
            <a:fld id="{C01CF11A-6E1F-4ED0-99B9-7C65BFF490D8}" type="datetime1">
              <a:rPr lang="pt-BR" smtClean="0"/>
              <a:t>20/03/2015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Programa de Capacitação da Biblioteca Universitária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858E87F-A6CC-4232-B381-A19505EA8445}" type="slidenum">
              <a:rPr lang="pt-BR" smtClean="0"/>
              <a:t>2</a:t>
            </a:fld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 bwMode="auto">
          <a:xfrm>
            <a:off x="3563938" y="4437063"/>
            <a:ext cx="5580062" cy="3143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107763" dir="2700000" algn="ctr" rotWithShape="0">
              <a:srgbClr val="FF9966"/>
            </a:outerShdw>
          </a:effec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" y="608484"/>
            <a:ext cx="9020175" cy="5484812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11" name="Retângulo 10"/>
          <p:cNvSpPr/>
          <p:nvPr/>
        </p:nvSpPr>
        <p:spPr bwMode="auto">
          <a:xfrm>
            <a:off x="4356100" y="4437063"/>
            <a:ext cx="4787900" cy="1728787"/>
          </a:xfrm>
          <a:prstGeom prst="rect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6264275" y="908050"/>
            <a:ext cx="2879725" cy="1368425"/>
          </a:xfrm>
          <a:prstGeom prst="ellipse">
            <a:avLst/>
          </a:prstGeom>
          <a:solidFill>
            <a:schemeClr val="accent2">
              <a:lumMod val="50000"/>
            </a:schemeClr>
          </a:solidFill>
          <a:ln w="9525">
            <a:solidFill>
              <a:schemeClr val="accent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sz="1400" b="1" dirty="0">
                <a:solidFill>
                  <a:srgbClr val="FFFFFF"/>
                </a:solidFill>
              </a:rPr>
              <a:t>Livro no todo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sz="1400" b="1" dirty="0">
                <a:solidFill>
                  <a:srgbClr val="FFFFFF"/>
                </a:solidFill>
              </a:rPr>
              <a:t>1 autor com  indicação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sz="1400" b="1" dirty="0">
                <a:solidFill>
                  <a:srgbClr val="FFFFFF"/>
                </a:solidFill>
              </a:rPr>
              <a:t>de outras responsabilidades: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sz="1400" b="1" dirty="0">
                <a:solidFill>
                  <a:srgbClr val="FFFFFF"/>
                </a:solidFill>
              </a:rPr>
              <a:t>Ilustrador</a:t>
            </a:r>
          </a:p>
        </p:txBody>
      </p:sp>
      <p:sp>
        <p:nvSpPr>
          <p:cNvPr id="7" name="Retângulo 6"/>
          <p:cNvSpPr/>
          <p:nvPr/>
        </p:nvSpPr>
        <p:spPr>
          <a:xfrm>
            <a:off x="395288" y="0"/>
            <a:ext cx="8280400" cy="549275"/>
          </a:xfrm>
          <a:prstGeom prst="rect">
            <a:avLst/>
          </a:prstGeom>
          <a:solidFill>
            <a:srgbClr val="FFFFFF"/>
          </a:solidFill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RIBEIRO, João Ubaldo</a:t>
            </a:r>
            <a:r>
              <a:rPr lang="pt-BR" dirty="0"/>
              <a:t>. </a:t>
            </a:r>
            <a:r>
              <a:rPr lang="pt-BR" b="1" dirty="0"/>
              <a:t>Vida e paixão de </a:t>
            </a:r>
            <a:r>
              <a:rPr lang="pt-BR" b="1" dirty="0" err="1" smtClean="0"/>
              <a:t>Pandona</a:t>
            </a:r>
            <a:r>
              <a:rPr lang="pt-BR" dirty="0" err="1" smtClean="0"/>
              <a:t>r</a:t>
            </a:r>
            <a:r>
              <a:rPr lang="pt-BR" dirty="0"/>
              <a:t>,</a:t>
            </a:r>
            <a:r>
              <a:rPr lang="pt-BR" dirty="0" smtClean="0"/>
              <a:t> </a:t>
            </a:r>
            <a:r>
              <a:rPr lang="pt-BR" b="1" dirty="0"/>
              <a:t>o cruel</a:t>
            </a:r>
            <a:r>
              <a:rPr lang="pt-BR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 Ilustrações de Marcello Barreto de Araújo e  Ivan Baptista. Rio de </a:t>
            </a:r>
            <a:r>
              <a:rPr lang="pt-BR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Janeiro: </a:t>
            </a:r>
            <a:r>
              <a:rPr lang="pt-BR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Nova Fronteira, 1983. </a:t>
            </a:r>
          </a:p>
        </p:txBody>
      </p:sp>
      <p:sp>
        <p:nvSpPr>
          <p:cNvPr id="15" name="Texto explicativo retangular com cantos arredondados 14"/>
          <p:cNvSpPr/>
          <p:nvPr/>
        </p:nvSpPr>
        <p:spPr bwMode="auto">
          <a:xfrm>
            <a:off x="5012432" y="1853208"/>
            <a:ext cx="936104" cy="347329"/>
          </a:xfrm>
          <a:prstGeom prst="wedgeRoundRectCallout">
            <a:avLst>
              <a:gd name="adj1" fmla="val -72500"/>
              <a:gd name="adj2" fmla="val 99813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  </a:t>
            </a:r>
            <a:r>
              <a:rPr lang="pt-BR" dirty="0">
                <a:solidFill>
                  <a:srgbClr val="3333FF"/>
                </a:solidFill>
                <a:latin typeface="Tahoma" pitchFamily="34" charset="0"/>
              </a:rPr>
              <a:t>Autor</a:t>
            </a:r>
          </a:p>
        </p:txBody>
      </p:sp>
      <p:cxnSp>
        <p:nvCxnSpPr>
          <p:cNvPr id="17" name="Conector reto 16"/>
          <p:cNvCxnSpPr/>
          <p:nvPr/>
        </p:nvCxnSpPr>
        <p:spPr bwMode="auto">
          <a:xfrm>
            <a:off x="6011863" y="2852738"/>
            <a:ext cx="914400" cy="914400"/>
          </a:xfrm>
          <a:prstGeom prst="line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107763" dir="2700000" algn="ctr" rotWithShape="0">
              <a:srgbClr val="FF9966"/>
            </a:outerShdw>
          </a:effectLst>
        </p:spPr>
      </p:cxnSp>
      <p:sp>
        <p:nvSpPr>
          <p:cNvPr id="19" name="Texto explicativo retangular com cantos arredondados 18"/>
          <p:cNvSpPr/>
          <p:nvPr/>
        </p:nvSpPr>
        <p:spPr bwMode="auto">
          <a:xfrm>
            <a:off x="5292080" y="548681"/>
            <a:ext cx="936104" cy="347329"/>
          </a:xfrm>
          <a:prstGeom prst="wedgeRoundRectCallout">
            <a:avLst>
              <a:gd name="adj1" fmla="val -85524"/>
              <a:gd name="adj2" fmla="val 104201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dirty="0">
                <a:solidFill>
                  <a:srgbClr val="3333FF"/>
                </a:solidFill>
                <a:latin typeface="Tahoma" pitchFamily="34" charset="0"/>
              </a:rPr>
              <a:t>  Título</a:t>
            </a:r>
          </a:p>
        </p:txBody>
      </p:sp>
      <p:sp>
        <p:nvSpPr>
          <p:cNvPr id="20" name="Texto explicativo retangular com cantos arredondados 19"/>
          <p:cNvSpPr/>
          <p:nvPr/>
        </p:nvSpPr>
        <p:spPr bwMode="auto">
          <a:xfrm>
            <a:off x="323528" y="4725144"/>
            <a:ext cx="1368152" cy="347329"/>
          </a:xfrm>
          <a:prstGeom prst="wedgeRoundRectCallout">
            <a:avLst>
              <a:gd name="adj1" fmla="val 79164"/>
              <a:gd name="adj2" fmla="val 108589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dirty="0">
                <a:solidFill>
                  <a:srgbClr val="3333FF"/>
                </a:solidFill>
                <a:latin typeface="Tahoma" pitchFamily="34" charset="0"/>
              </a:rPr>
              <a:t> Ilustradores </a:t>
            </a:r>
          </a:p>
        </p:txBody>
      </p:sp>
      <p:sp>
        <p:nvSpPr>
          <p:cNvPr id="21" name="Texto explicativo retangular com cantos arredondados 20"/>
          <p:cNvSpPr/>
          <p:nvPr/>
        </p:nvSpPr>
        <p:spPr bwMode="auto">
          <a:xfrm>
            <a:off x="3275856" y="5445224"/>
            <a:ext cx="936104" cy="347329"/>
          </a:xfrm>
          <a:prstGeom prst="wedgeRoundRectCallout">
            <a:avLst>
              <a:gd name="adj1" fmla="val -72500"/>
              <a:gd name="adj2" fmla="val 99813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dirty="0">
                <a:solidFill>
                  <a:srgbClr val="3333FF"/>
                </a:solidFill>
                <a:latin typeface="Tahoma" pitchFamily="34" charset="0"/>
              </a:rPr>
              <a:t>Editora</a:t>
            </a:r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5C20F-902E-4C9F-90FC-27069C41D8C2}" type="datetime1">
              <a:rPr lang="pt-BR" smtClean="0"/>
              <a:t>20/03/2015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Programa de Capacitação da Biblioteca Universitária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8E87F-A6CC-4232-B381-A19505EA8445}" type="slidenum">
              <a:rPr lang="pt-BR" smtClean="0"/>
              <a:t>20</a:t>
            </a:fld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Imagem 11" descr="Organizadore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052513"/>
            <a:ext cx="4138612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Retângulo 3"/>
          <p:cNvSpPr>
            <a:spLocks noChangeArrowheads="1"/>
          </p:cNvSpPr>
          <p:nvPr/>
        </p:nvSpPr>
        <p:spPr bwMode="auto">
          <a:xfrm>
            <a:off x="539750" y="0"/>
            <a:ext cx="7848600" cy="7572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pt-BR" dirty="0">
                <a:solidFill>
                  <a:srgbClr val="0070C0"/>
                </a:solidFill>
              </a:rPr>
              <a:t>FERREIRA, Sueli Mara Soares Pinto; TARGINO, Maria das Graças (Org.). </a:t>
            </a:r>
            <a:r>
              <a:rPr lang="pt-BR" b="1" dirty="0">
                <a:solidFill>
                  <a:srgbClr val="0070C0"/>
                </a:solidFill>
              </a:rPr>
              <a:t>Acessibilidade e visibilidade de revistas científicas eletrônicas.</a:t>
            </a:r>
            <a:r>
              <a:rPr lang="pt-BR" dirty="0">
                <a:solidFill>
                  <a:srgbClr val="0070C0"/>
                </a:solidFill>
              </a:rPr>
              <a:t> São Paulo: Ed. </a:t>
            </a:r>
            <a:r>
              <a:rPr lang="pt-BR" dirty="0" smtClean="0">
                <a:solidFill>
                  <a:srgbClr val="0070C0"/>
                </a:solidFill>
              </a:rPr>
              <a:t>Senac: </a:t>
            </a:r>
            <a:r>
              <a:rPr lang="pt-BR" dirty="0" err="1">
                <a:solidFill>
                  <a:srgbClr val="0070C0"/>
                </a:solidFill>
              </a:rPr>
              <a:t>Cengage</a:t>
            </a:r>
            <a:r>
              <a:rPr lang="pt-BR" dirty="0">
                <a:solidFill>
                  <a:srgbClr val="0070C0"/>
                </a:solidFill>
              </a:rPr>
              <a:t> Learning, 2010.</a:t>
            </a: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5219700" y="1628775"/>
            <a:ext cx="2881313" cy="8636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 w="9525">
            <a:solidFill>
              <a:schemeClr val="accent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sz="1500" b="1" dirty="0">
                <a:solidFill>
                  <a:srgbClr val="FFFFFF"/>
                </a:solidFill>
              </a:rPr>
              <a:t>Livro no todo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sz="1500" b="1" dirty="0">
                <a:solidFill>
                  <a:srgbClr val="FFFFFF"/>
                </a:solidFill>
              </a:rPr>
              <a:t>2  organizadores</a:t>
            </a:r>
          </a:p>
        </p:txBody>
      </p:sp>
      <p:sp>
        <p:nvSpPr>
          <p:cNvPr id="6" name="Texto explicativo retangular com cantos arredondados 5"/>
          <p:cNvSpPr/>
          <p:nvPr/>
        </p:nvSpPr>
        <p:spPr bwMode="auto">
          <a:xfrm>
            <a:off x="3995936" y="980728"/>
            <a:ext cx="864096" cy="347329"/>
          </a:xfrm>
          <a:prstGeom prst="wedgeRoundRectCallout">
            <a:avLst>
              <a:gd name="adj1" fmla="val -72500"/>
              <a:gd name="adj2" fmla="val 99813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  </a:t>
            </a:r>
            <a:r>
              <a:rPr lang="pt-BR" sz="1400" dirty="0">
                <a:solidFill>
                  <a:srgbClr val="3333FF"/>
                </a:solidFill>
                <a:latin typeface="Tahoma" pitchFamily="34" charset="0"/>
              </a:rPr>
              <a:t>Autor</a:t>
            </a:r>
          </a:p>
        </p:txBody>
      </p:sp>
      <p:sp>
        <p:nvSpPr>
          <p:cNvPr id="7" name="Texto explicativo retangular com cantos arredondados 6"/>
          <p:cNvSpPr/>
          <p:nvPr/>
        </p:nvSpPr>
        <p:spPr bwMode="auto">
          <a:xfrm>
            <a:off x="4283968" y="5085184"/>
            <a:ext cx="864096" cy="347329"/>
          </a:xfrm>
          <a:prstGeom prst="wedgeRoundRectCallout">
            <a:avLst>
              <a:gd name="adj1" fmla="val -71686"/>
              <a:gd name="adj2" fmla="val 77874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  </a:t>
            </a:r>
            <a:r>
              <a:rPr lang="pt-BR" sz="1400" dirty="0">
                <a:solidFill>
                  <a:srgbClr val="3333FF"/>
                </a:solidFill>
                <a:latin typeface="Tahoma" pitchFamily="34" charset="0"/>
              </a:rPr>
              <a:t>Data</a:t>
            </a:r>
          </a:p>
        </p:txBody>
      </p:sp>
      <p:sp>
        <p:nvSpPr>
          <p:cNvPr id="8" name="Texto explicativo retangular com cantos arredondados 7"/>
          <p:cNvSpPr/>
          <p:nvPr/>
        </p:nvSpPr>
        <p:spPr bwMode="auto">
          <a:xfrm>
            <a:off x="3995936" y="2204864"/>
            <a:ext cx="936104" cy="347329"/>
          </a:xfrm>
          <a:prstGeom prst="wedgeRoundRectCallout">
            <a:avLst>
              <a:gd name="adj1" fmla="val -72500"/>
              <a:gd name="adj2" fmla="val 99813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  </a:t>
            </a:r>
            <a:r>
              <a:rPr lang="pt-BR" sz="1400" dirty="0">
                <a:solidFill>
                  <a:srgbClr val="3333FF"/>
                </a:solidFill>
                <a:latin typeface="Tahoma" pitchFamily="34" charset="0"/>
              </a:rPr>
              <a:t>Título</a:t>
            </a:r>
          </a:p>
        </p:txBody>
      </p:sp>
      <p:sp>
        <p:nvSpPr>
          <p:cNvPr id="9" name="Texto explicativo retangular com cantos arredondados 8"/>
          <p:cNvSpPr/>
          <p:nvPr/>
        </p:nvSpPr>
        <p:spPr bwMode="auto">
          <a:xfrm>
            <a:off x="3923928" y="5877272"/>
            <a:ext cx="1080120" cy="360040"/>
          </a:xfrm>
          <a:prstGeom prst="wedgeRoundRectCallout">
            <a:avLst>
              <a:gd name="adj1" fmla="val -73745"/>
              <a:gd name="adj2" fmla="val -40596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  </a:t>
            </a:r>
            <a:r>
              <a:rPr lang="pt-BR" sz="1400" dirty="0">
                <a:solidFill>
                  <a:srgbClr val="3333FF"/>
                </a:solidFill>
                <a:latin typeface="Tahoma" pitchFamily="34" charset="0"/>
              </a:rPr>
              <a:t>Editoras</a:t>
            </a:r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6641011" y="6406241"/>
            <a:ext cx="1891429" cy="365125"/>
          </a:xfrm>
        </p:spPr>
        <p:txBody>
          <a:bodyPr/>
          <a:lstStyle/>
          <a:p>
            <a:fld id="{93FD3BD8-F63A-4D76-8864-1AE10FA4A376}" type="datetime1">
              <a:rPr lang="pt-BR" smtClean="0"/>
              <a:t>20/03/2015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467545" y="6381328"/>
            <a:ext cx="4392488" cy="365125"/>
          </a:xfrm>
        </p:spPr>
        <p:txBody>
          <a:bodyPr/>
          <a:lstStyle/>
          <a:p>
            <a:r>
              <a:rPr lang="pt-BR" dirty="0" smtClean="0"/>
              <a:t>Programa de Capacitação da Biblioteca Universitária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8E87F-A6CC-4232-B381-A19505EA8445}" type="slidenum">
              <a:rPr lang="pt-BR" smtClean="0"/>
              <a:t>21</a:t>
            </a:fld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538" y="765175"/>
            <a:ext cx="4429125" cy="528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Imagem 3" descr="Tresautor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765175"/>
            <a:ext cx="3709987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3276600" y="1412875"/>
            <a:ext cx="2663825" cy="936625"/>
          </a:xfrm>
          <a:prstGeom prst="ellipse">
            <a:avLst/>
          </a:prstGeom>
          <a:solidFill>
            <a:schemeClr val="accent2">
              <a:lumMod val="50000"/>
            </a:schemeClr>
          </a:solidFill>
          <a:ln w="9525">
            <a:solidFill>
              <a:schemeClr val="accent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sz="1400" b="1" dirty="0">
                <a:solidFill>
                  <a:srgbClr val="FFFFFF"/>
                </a:solidFill>
              </a:rPr>
              <a:t>Livro no todo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sz="1400" b="1" dirty="0">
                <a:solidFill>
                  <a:srgbClr val="FFFFFF"/>
                </a:solidFill>
              </a:rPr>
              <a:t>3 autores com indicação 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sz="1400" b="1" dirty="0">
                <a:solidFill>
                  <a:srgbClr val="FFFFFF"/>
                </a:solidFill>
              </a:rPr>
              <a:t>de tradutor</a:t>
            </a:r>
          </a:p>
        </p:txBody>
      </p:sp>
      <p:sp>
        <p:nvSpPr>
          <p:cNvPr id="22534" name="Retângulo 6"/>
          <p:cNvSpPr>
            <a:spLocks noChangeArrowheads="1"/>
          </p:cNvSpPr>
          <p:nvPr/>
        </p:nvSpPr>
        <p:spPr bwMode="auto">
          <a:xfrm>
            <a:off x="468313" y="188913"/>
            <a:ext cx="8496300" cy="5349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pt-BR" dirty="0"/>
              <a:t>BOOTH, Wayne C.; COLOMB, Gregory G.; WILLIAMS, Joseph M. A. </a:t>
            </a:r>
            <a:r>
              <a:rPr lang="pt-BR" b="1" dirty="0"/>
              <a:t>A arte da pesquisa.</a:t>
            </a:r>
            <a:r>
              <a:rPr lang="pt-BR" dirty="0"/>
              <a:t> Tradução de Henrique Rego Monteiro. 2. ed.  São Paulo, SP: Martins Fontes, 2005.</a:t>
            </a:r>
          </a:p>
        </p:txBody>
      </p:sp>
      <p:sp>
        <p:nvSpPr>
          <p:cNvPr id="8" name="Texto explicativo retangular com cantos arredondados 7"/>
          <p:cNvSpPr/>
          <p:nvPr/>
        </p:nvSpPr>
        <p:spPr bwMode="auto">
          <a:xfrm>
            <a:off x="3059832" y="908720"/>
            <a:ext cx="936104" cy="347329"/>
          </a:xfrm>
          <a:prstGeom prst="wedgeRoundRectCallout">
            <a:avLst>
              <a:gd name="adj1" fmla="val -85524"/>
              <a:gd name="adj2" fmla="val 104201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dirty="0">
                <a:solidFill>
                  <a:srgbClr val="3333FF"/>
                </a:solidFill>
                <a:latin typeface="Tahoma" pitchFamily="34" charset="0"/>
              </a:rPr>
              <a:t>  </a:t>
            </a:r>
            <a:r>
              <a:rPr lang="pt-BR" sz="1400" dirty="0">
                <a:solidFill>
                  <a:srgbClr val="3333FF"/>
                </a:solidFill>
                <a:latin typeface="Verdana" pitchFamily="34" charset="0"/>
              </a:rPr>
              <a:t>Título</a:t>
            </a:r>
          </a:p>
        </p:txBody>
      </p:sp>
      <p:sp>
        <p:nvSpPr>
          <p:cNvPr id="9" name="Texto explicativo retangular com cantos arredondados 8"/>
          <p:cNvSpPr/>
          <p:nvPr/>
        </p:nvSpPr>
        <p:spPr bwMode="auto">
          <a:xfrm>
            <a:off x="0" y="2636912"/>
            <a:ext cx="1115616" cy="347329"/>
          </a:xfrm>
          <a:prstGeom prst="wedgeRoundRectCallout">
            <a:avLst>
              <a:gd name="adj1" fmla="val 41087"/>
              <a:gd name="adj2" fmla="val -137127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dirty="0">
                <a:solidFill>
                  <a:srgbClr val="3333FF"/>
                </a:solidFill>
                <a:latin typeface="Tahoma" pitchFamily="34" charset="0"/>
              </a:rPr>
              <a:t> Autores</a:t>
            </a:r>
          </a:p>
        </p:txBody>
      </p:sp>
      <p:sp>
        <p:nvSpPr>
          <p:cNvPr id="10" name="Texto explicativo retangular com cantos arredondados 9"/>
          <p:cNvSpPr/>
          <p:nvPr/>
        </p:nvSpPr>
        <p:spPr bwMode="auto">
          <a:xfrm>
            <a:off x="2627784" y="2924944"/>
            <a:ext cx="1152128" cy="347329"/>
          </a:xfrm>
          <a:prstGeom prst="wedgeRoundRectCallout">
            <a:avLst>
              <a:gd name="adj1" fmla="val -85524"/>
              <a:gd name="adj2" fmla="val 104201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dirty="0">
                <a:solidFill>
                  <a:srgbClr val="3333FF"/>
                </a:solidFill>
                <a:latin typeface="Tahoma" pitchFamily="34" charset="0"/>
              </a:rPr>
              <a:t>  Tradutor</a:t>
            </a:r>
          </a:p>
        </p:txBody>
      </p:sp>
      <p:sp>
        <p:nvSpPr>
          <p:cNvPr id="11" name="Texto explicativo retangular com cantos arredondados 10"/>
          <p:cNvSpPr/>
          <p:nvPr/>
        </p:nvSpPr>
        <p:spPr bwMode="auto">
          <a:xfrm>
            <a:off x="2339752" y="5013176"/>
            <a:ext cx="936104" cy="347329"/>
          </a:xfrm>
          <a:prstGeom prst="wedgeRoundRectCallout">
            <a:avLst>
              <a:gd name="adj1" fmla="val -85524"/>
              <a:gd name="adj2" fmla="val 104201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dirty="0">
                <a:solidFill>
                  <a:srgbClr val="3333FF"/>
                </a:solidFill>
                <a:latin typeface="Tahoma" pitchFamily="34" charset="0"/>
              </a:rPr>
              <a:t>  Editor</a:t>
            </a:r>
          </a:p>
        </p:txBody>
      </p:sp>
      <p:sp>
        <p:nvSpPr>
          <p:cNvPr id="12" name="Texto explicativo retangular com cantos arredondados 11"/>
          <p:cNvSpPr/>
          <p:nvPr/>
        </p:nvSpPr>
        <p:spPr bwMode="auto">
          <a:xfrm>
            <a:off x="7452320" y="1556792"/>
            <a:ext cx="936104" cy="347329"/>
          </a:xfrm>
          <a:prstGeom prst="wedgeRoundRectCallout">
            <a:avLst>
              <a:gd name="adj1" fmla="val -85524"/>
              <a:gd name="adj2" fmla="val 104201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dirty="0">
                <a:solidFill>
                  <a:srgbClr val="3333FF"/>
                </a:solidFill>
                <a:latin typeface="Tahoma" pitchFamily="34" charset="0"/>
              </a:rPr>
              <a:t>Edição</a:t>
            </a:r>
          </a:p>
        </p:txBody>
      </p:sp>
      <p:sp>
        <p:nvSpPr>
          <p:cNvPr id="13" name="Oval 60"/>
          <p:cNvSpPr>
            <a:spLocks noChangeArrowheads="1"/>
          </p:cNvSpPr>
          <p:nvPr/>
        </p:nvSpPr>
        <p:spPr bwMode="auto">
          <a:xfrm>
            <a:off x="6443663" y="1700213"/>
            <a:ext cx="865187" cy="647700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ffectLst>
            <a:prstShdw prst="shdw17" dist="17961" dir="13500000">
              <a:srgbClr val="79DFDD"/>
            </a:prstShdw>
          </a:effectLst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31DAC-6FB8-4F6D-B64A-4E90D684ED05}" type="datetime1">
              <a:rPr lang="pt-BR" smtClean="0"/>
              <a:t>20/03/2015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Programa de Capacitação da Biblioteca Universitária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8E87F-A6CC-4232-B381-A19505EA8445}" type="slidenum">
              <a:rPr lang="pt-BR" smtClean="0"/>
              <a:t>22</a:t>
            </a:fld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936079"/>
            <a:ext cx="3743325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Imagem 14" descr="CapLivro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908050"/>
            <a:ext cx="4897437" cy="547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Imagem 17" descr="CapLivroFicha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575" y="4724400"/>
            <a:ext cx="5580063" cy="1585913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19" name="Oval 60"/>
          <p:cNvSpPr>
            <a:spLocks noChangeArrowheads="1"/>
          </p:cNvSpPr>
          <p:nvPr/>
        </p:nvSpPr>
        <p:spPr bwMode="auto">
          <a:xfrm>
            <a:off x="7451725" y="5013325"/>
            <a:ext cx="431800" cy="431800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ffectLst>
            <a:prstShdw prst="shdw17" dist="17961" dir="13500000">
              <a:srgbClr val="79DFDD"/>
            </a:prstShdw>
          </a:effectLst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tângulo 7"/>
          <p:cNvSpPr/>
          <p:nvPr/>
        </p:nvSpPr>
        <p:spPr bwMode="auto">
          <a:xfrm>
            <a:off x="5364163" y="3141663"/>
            <a:ext cx="3024187" cy="312737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560" name="Retângulo 8"/>
          <p:cNvSpPr>
            <a:spLocks noChangeArrowheads="1"/>
          </p:cNvSpPr>
          <p:nvPr/>
        </p:nvSpPr>
        <p:spPr bwMode="auto">
          <a:xfrm>
            <a:off x="0" y="0"/>
            <a:ext cx="9144000" cy="71558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pt-BR" sz="1500" dirty="0">
                <a:solidFill>
                  <a:srgbClr val="0070C0"/>
                </a:solidFill>
              </a:rPr>
              <a:t>SADER, Emir.  Ruy Mauro: intelectual revolucionário</a:t>
            </a:r>
            <a:r>
              <a:rPr lang="pt-BR" sz="1500" dirty="0">
                <a:solidFill>
                  <a:schemeClr val="accent2">
                    <a:lumMod val="75000"/>
                  </a:schemeClr>
                </a:solidFill>
              </a:rPr>
              <a:t>. In: </a:t>
            </a:r>
            <a:r>
              <a:rPr lang="pt-BR" sz="1500" dirty="0" smtClean="0">
                <a:solidFill>
                  <a:schemeClr val="accent2">
                    <a:lumMod val="75000"/>
                  </a:schemeClr>
                </a:solidFill>
              </a:rPr>
              <a:t>_____.; </a:t>
            </a:r>
            <a:r>
              <a:rPr lang="pt-BR" sz="1500" dirty="0">
                <a:solidFill>
                  <a:schemeClr val="accent2">
                    <a:lumMod val="75000"/>
                  </a:schemeClr>
                </a:solidFill>
              </a:rPr>
              <a:t>SANTOS, </a:t>
            </a:r>
            <a:r>
              <a:rPr lang="pt-BR" sz="1500" dirty="0" err="1" smtClean="0">
                <a:solidFill>
                  <a:schemeClr val="accent2">
                    <a:lumMod val="75000"/>
                  </a:schemeClr>
                </a:solidFill>
              </a:rPr>
              <a:t>Theotônio</a:t>
            </a:r>
            <a:r>
              <a:rPr lang="pt-BR" sz="15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t-BR" sz="1500" dirty="0">
                <a:solidFill>
                  <a:schemeClr val="accent2">
                    <a:lumMod val="75000"/>
                  </a:schemeClr>
                </a:solidFill>
              </a:rPr>
              <a:t>dos </a:t>
            </a:r>
            <a:r>
              <a:rPr lang="pt-BR" sz="1500" dirty="0" smtClean="0">
                <a:solidFill>
                  <a:schemeClr val="accent2">
                    <a:lumMod val="75000"/>
                  </a:schemeClr>
                </a:solidFill>
              </a:rPr>
              <a:t>(Coord.).  </a:t>
            </a:r>
            <a:r>
              <a:rPr lang="pt-BR" sz="1500" b="1" dirty="0">
                <a:solidFill>
                  <a:schemeClr val="accent2">
                    <a:lumMod val="75000"/>
                  </a:schemeClr>
                </a:solidFill>
              </a:rPr>
              <a:t>A América Latina e os desafios da globalização</a:t>
            </a:r>
            <a:r>
              <a:rPr lang="pt-BR" sz="1500" dirty="0">
                <a:solidFill>
                  <a:schemeClr val="accent2">
                    <a:lumMod val="75000"/>
                  </a:schemeClr>
                </a:solidFill>
              </a:rPr>
              <a:t>: ensaios dedicados a Ruy Mauro Marini. Rio de Janeiro: Ed. </a:t>
            </a:r>
            <a:r>
              <a:rPr lang="pt-BR" sz="1500" dirty="0" smtClean="0">
                <a:solidFill>
                  <a:schemeClr val="accent2">
                    <a:lumMod val="75000"/>
                  </a:schemeClr>
                </a:solidFill>
              </a:rPr>
              <a:t>PUC-Rio</a:t>
            </a:r>
            <a:r>
              <a:rPr lang="pt-BR" sz="1500" dirty="0">
                <a:solidFill>
                  <a:schemeClr val="accent2">
                    <a:lumMod val="75000"/>
                  </a:schemeClr>
                </a:solidFill>
              </a:rPr>
              <a:t>;</a:t>
            </a:r>
            <a:r>
              <a:rPr lang="pt-BR" sz="15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t-BR" sz="1500" dirty="0">
                <a:solidFill>
                  <a:schemeClr val="accent2">
                    <a:lumMod val="75000"/>
                  </a:schemeClr>
                </a:solidFill>
              </a:rPr>
              <a:t>São Paulo: </a:t>
            </a:r>
            <a:r>
              <a:rPr lang="pt-BR" sz="1500" dirty="0" err="1">
                <a:solidFill>
                  <a:schemeClr val="accent2">
                    <a:lumMod val="75000"/>
                  </a:schemeClr>
                </a:solidFill>
              </a:rPr>
              <a:t>Boitempo</a:t>
            </a:r>
            <a:r>
              <a:rPr lang="pt-BR" sz="1500" dirty="0">
                <a:solidFill>
                  <a:schemeClr val="accent2">
                    <a:lumMod val="75000"/>
                  </a:schemeClr>
                </a:solidFill>
              </a:rPr>
              <a:t>, 2009, p. 27-35.</a:t>
            </a:r>
          </a:p>
        </p:txBody>
      </p:sp>
      <p:sp>
        <p:nvSpPr>
          <p:cNvPr id="10" name="Oval 4"/>
          <p:cNvSpPr>
            <a:spLocks noChangeArrowheads="1"/>
          </p:cNvSpPr>
          <p:nvPr/>
        </p:nvSpPr>
        <p:spPr bwMode="auto">
          <a:xfrm>
            <a:off x="6480175" y="908050"/>
            <a:ext cx="2268538" cy="720725"/>
          </a:xfrm>
          <a:prstGeom prst="ellipse">
            <a:avLst/>
          </a:prstGeom>
          <a:solidFill>
            <a:schemeClr val="accent2">
              <a:lumMod val="50000"/>
            </a:schemeClr>
          </a:solidFill>
          <a:ln w="9525">
            <a:solidFill>
              <a:schemeClr val="accent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sz="1400" b="1" dirty="0">
                <a:solidFill>
                  <a:srgbClr val="FFFFFF"/>
                </a:solidFill>
              </a:rPr>
              <a:t>Capítulo de livro</a:t>
            </a:r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6430869" y="6381750"/>
            <a:ext cx="1957481" cy="365125"/>
          </a:xfrm>
        </p:spPr>
        <p:txBody>
          <a:bodyPr/>
          <a:lstStyle/>
          <a:p>
            <a:pPr>
              <a:defRPr/>
            </a:pPr>
            <a:fld id="{5E40912A-8552-4E1E-B6C2-AA5336C13864}" type="datetime1">
              <a:rPr lang="pt-BR" smtClean="0"/>
              <a:t>20/03/2015</a:t>
            </a:fld>
            <a:endParaRPr lang="pt-BR" dirty="0"/>
          </a:p>
        </p:txBody>
      </p:sp>
      <p:sp>
        <p:nvSpPr>
          <p:cNvPr id="11" name="Espaço Reservado para Rodapé 2"/>
          <p:cNvSpPr txBox="1">
            <a:spLocks/>
          </p:cNvSpPr>
          <p:nvPr/>
        </p:nvSpPr>
        <p:spPr>
          <a:xfrm>
            <a:off x="493034" y="6421611"/>
            <a:ext cx="5087078" cy="365125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3333FF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3333FF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3333FF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3333FF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3333FF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rgbClr val="3333FF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rgbClr val="3333FF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rgbClr val="3333FF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rgbClr val="3333FF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pt-BR" sz="1400" dirty="0" smtClean="0"/>
              <a:t>Programa de Capacitação da Biblioteca Universitária</a:t>
            </a:r>
            <a:endParaRPr lang="pt-BR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355093"/>
            <a:ext cx="3528764" cy="5093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4300" y="1202385"/>
            <a:ext cx="3672036" cy="4963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6875240" y="4941168"/>
            <a:ext cx="2268760" cy="720080"/>
          </a:xfrm>
          <a:prstGeom prst="ellipse">
            <a:avLst/>
          </a:prstGeom>
          <a:solidFill>
            <a:schemeClr val="accent2">
              <a:lumMod val="50000"/>
            </a:schemeClr>
          </a:solidFill>
          <a:ln w="9525">
            <a:solidFill>
              <a:schemeClr val="accent2">
                <a:lumMod val="20000"/>
                <a:lumOff val="80000"/>
              </a:schemeClr>
            </a:solidFill>
            <a:round/>
            <a:headEnd/>
            <a:tailEnd/>
          </a:ln>
          <a:effectLst/>
          <a:scene3d>
            <a:camera prst="orthographicFront">
              <a:rot lat="0" lon="0" rev="16200000"/>
            </a:camera>
            <a:lightRig rig="threePt" dir="t"/>
          </a:scene3d>
        </p:spPr>
        <p:txBody>
          <a:bodyPr wrap="none" anchor="ctr"/>
          <a:lstStyle/>
          <a:p>
            <a:pPr marL="342900" indent="-342900"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sz="2000" b="1" dirty="0">
                <a:solidFill>
                  <a:srgbClr val="FFFFFF"/>
                </a:solidFill>
              </a:rPr>
              <a:t>Dissertação</a:t>
            </a:r>
          </a:p>
        </p:txBody>
      </p:sp>
      <p:sp>
        <p:nvSpPr>
          <p:cNvPr id="7" name="Texto explicativo retangular com cantos arredondados 6"/>
          <p:cNvSpPr/>
          <p:nvPr/>
        </p:nvSpPr>
        <p:spPr bwMode="auto">
          <a:xfrm>
            <a:off x="3059832" y="1326443"/>
            <a:ext cx="936104" cy="316682"/>
          </a:xfrm>
          <a:prstGeom prst="wedgeRoundRectCallout">
            <a:avLst>
              <a:gd name="adj1" fmla="val -85524"/>
              <a:gd name="adj2" fmla="val 104201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sz="1400" dirty="0">
                <a:solidFill>
                  <a:srgbClr val="3333FF"/>
                </a:solidFill>
                <a:latin typeface="Tahoma" pitchFamily="34" charset="0"/>
              </a:rPr>
              <a:t>Autor</a:t>
            </a:r>
          </a:p>
        </p:txBody>
      </p:sp>
      <p:sp>
        <p:nvSpPr>
          <p:cNvPr id="8" name="Texto explicativo retangular com cantos arredondados 7"/>
          <p:cNvSpPr/>
          <p:nvPr/>
        </p:nvSpPr>
        <p:spPr bwMode="auto">
          <a:xfrm>
            <a:off x="7308304" y="1484784"/>
            <a:ext cx="936104" cy="347329"/>
          </a:xfrm>
          <a:prstGeom prst="wedgeRoundRectCallout">
            <a:avLst>
              <a:gd name="adj1" fmla="val -85524"/>
              <a:gd name="adj2" fmla="val 104201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dirty="0">
                <a:solidFill>
                  <a:srgbClr val="3333FF"/>
                </a:solidFill>
                <a:latin typeface="Tahoma" pitchFamily="34" charset="0"/>
              </a:rPr>
              <a:t>  Título</a:t>
            </a:r>
          </a:p>
        </p:txBody>
      </p:sp>
      <p:sp>
        <p:nvSpPr>
          <p:cNvPr id="9" name="Texto explicativo retangular com cantos arredondados 8"/>
          <p:cNvSpPr/>
          <p:nvPr/>
        </p:nvSpPr>
        <p:spPr bwMode="auto">
          <a:xfrm>
            <a:off x="3923928" y="3140968"/>
            <a:ext cx="792088" cy="316682"/>
          </a:xfrm>
          <a:prstGeom prst="wedgeRoundRectCallout">
            <a:avLst>
              <a:gd name="adj1" fmla="val 90303"/>
              <a:gd name="adj2" fmla="val 117364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sz="1400" dirty="0">
                <a:solidFill>
                  <a:srgbClr val="3333FF"/>
                </a:solidFill>
                <a:latin typeface="Tahoma" pitchFamily="34" charset="0"/>
              </a:rPr>
              <a:t>Banca</a:t>
            </a:r>
          </a:p>
        </p:txBody>
      </p:sp>
      <p:sp>
        <p:nvSpPr>
          <p:cNvPr id="10" name="Texto explicativo retangular com cantos arredondados 9"/>
          <p:cNvSpPr/>
          <p:nvPr/>
        </p:nvSpPr>
        <p:spPr bwMode="auto">
          <a:xfrm>
            <a:off x="6588224" y="1168102"/>
            <a:ext cx="936104" cy="316682"/>
          </a:xfrm>
          <a:prstGeom prst="wedgeRoundRectCallout">
            <a:avLst>
              <a:gd name="adj1" fmla="val -85524"/>
              <a:gd name="adj2" fmla="val 104201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sz="1400" dirty="0">
                <a:solidFill>
                  <a:srgbClr val="3333FF"/>
                </a:solidFill>
                <a:latin typeface="Tahoma" pitchFamily="34" charset="0"/>
              </a:rPr>
              <a:t>  Autor</a:t>
            </a:r>
          </a:p>
        </p:txBody>
      </p:sp>
      <p:sp>
        <p:nvSpPr>
          <p:cNvPr id="11" name="Texto explicativo retangular com cantos arredondados 10"/>
          <p:cNvSpPr/>
          <p:nvPr/>
        </p:nvSpPr>
        <p:spPr bwMode="auto">
          <a:xfrm>
            <a:off x="0" y="4221163"/>
            <a:ext cx="1944688" cy="1296987"/>
          </a:xfrm>
          <a:prstGeom prst="wedgeRoundRectCallout">
            <a:avLst>
              <a:gd name="adj1" fmla="val 66636"/>
              <a:gd name="adj2" fmla="val -41548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sz="1300" dirty="0"/>
              <a:t>Natureza do trabalho: Dissertação, nome do programa/Universidade, Grau: Mestre em: nome do orientador nome do </a:t>
            </a:r>
            <a:r>
              <a:rPr lang="pt-BR" sz="1300" dirty="0" err="1"/>
              <a:t>coorientador</a:t>
            </a:r>
            <a:endParaRPr lang="pt-BR" sz="1300" dirty="0"/>
          </a:p>
        </p:txBody>
      </p:sp>
      <p:sp>
        <p:nvSpPr>
          <p:cNvPr id="12" name="Texto explicativo retangular com cantos arredondados 11"/>
          <p:cNvSpPr/>
          <p:nvPr/>
        </p:nvSpPr>
        <p:spPr bwMode="auto">
          <a:xfrm>
            <a:off x="395536" y="2276872"/>
            <a:ext cx="936104" cy="347329"/>
          </a:xfrm>
          <a:prstGeom prst="wedgeRoundRectCallout">
            <a:avLst>
              <a:gd name="adj1" fmla="val 72394"/>
              <a:gd name="adj2" fmla="val 91038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dirty="0">
                <a:solidFill>
                  <a:srgbClr val="3333FF"/>
                </a:solidFill>
                <a:latin typeface="Tahoma" pitchFamily="34" charset="0"/>
              </a:rPr>
              <a:t>  </a:t>
            </a:r>
            <a:r>
              <a:rPr lang="pt-BR" sz="1400" dirty="0">
                <a:solidFill>
                  <a:srgbClr val="3333FF"/>
                </a:solidFill>
                <a:latin typeface="Tahoma" pitchFamily="34" charset="0"/>
              </a:rPr>
              <a:t>Título</a:t>
            </a:r>
          </a:p>
        </p:txBody>
      </p:sp>
      <p:sp>
        <p:nvSpPr>
          <p:cNvPr id="16" name="Texto explicativo retangular com cantos arredondados 15"/>
          <p:cNvSpPr/>
          <p:nvPr/>
        </p:nvSpPr>
        <p:spPr bwMode="auto">
          <a:xfrm>
            <a:off x="7199313" y="2349500"/>
            <a:ext cx="1944687" cy="1495425"/>
          </a:xfrm>
          <a:prstGeom prst="wedgeRoundRectCallout">
            <a:avLst>
              <a:gd name="adj1" fmla="val -68972"/>
              <a:gd name="adj2" fmla="val 5012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sz="1300" dirty="0"/>
              <a:t>Natureza do trabalho: Dissertação;  nível: mestrado em, Título do trabalho, nota de aprovação e nome do programa</a:t>
            </a:r>
            <a:r>
              <a:rPr lang="pt-BR" sz="1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pt-BR" sz="1300" dirty="0"/>
              <a:t>Local e data de aprovação.</a:t>
            </a:r>
          </a:p>
        </p:txBody>
      </p:sp>
      <p:sp>
        <p:nvSpPr>
          <p:cNvPr id="17" name="Texto explicativo retangular com cantos arredondados 16"/>
          <p:cNvSpPr/>
          <p:nvPr/>
        </p:nvSpPr>
        <p:spPr bwMode="auto">
          <a:xfrm>
            <a:off x="3167844" y="5661248"/>
            <a:ext cx="1512168" cy="316682"/>
          </a:xfrm>
          <a:prstGeom prst="wedgeRoundRectCallout">
            <a:avLst>
              <a:gd name="adj1" fmla="val -85524"/>
              <a:gd name="adj2" fmla="val 104201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sz="1400" dirty="0">
                <a:solidFill>
                  <a:srgbClr val="3333FF"/>
                </a:solidFill>
                <a:latin typeface="Tahoma" pitchFamily="34" charset="0"/>
              </a:rPr>
              <a:t> Local e data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323528" y="0"/>
            <a:ext cx="8351838" cy="10618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sz="1400" dirty="0">
                <a:solidFill>
                  <a:srgbClr val="0070C0"/>
                </a:solidFill>
              </a:rPr>
              <a:t>BEM, Roberta Moraes de. </a:t>
            </a:r>
            <a:r>
              <a:rPr lang="pt-BR" sz="1400" b="1" dirty="0">
                <a:solidFill>
                  <a:srgbClr val="0070C0"/>
                </a:solidFill>
              </a:rPr>
              <a:t>Uma proposta de gestão da informação para a área de patrimônio imobiliário e meio ambiente de uma empresa do setor elétrico, a partir da utilização da metodologia </a:t>
            </a:r>
            <a:r>
              <a:rPr lang="pt-BR" sz="1400" b="1" dirty="0" err="1">
                <a:solidFill>
                  <a:srgbClr val="0070C0"/>
                </a:solidFill>
              </a:rPr>
              <a:t>Commonkads</a:t>
            </a:r>
            <a:r>
              <a:rPr lang="pt-BR" sz="1400" b="1" dirty="0">
                <a:solidFill>
                  <a:srgbClr val="0070C0"/>
                </a:solidFill>
              </a:rPr>
              <a:t>.</a:t>
            </a:r>
            <a:r>
              <a:rPr lang="pt-BR" sz="1400" dirty="0">
                <a:solidFill>
                  <a:srgbClr val="0070C0"/>
                </a:solidFill>
              </a:rPr>
              <a:t>  2009. 176 p. Dissertação (Mestrado) -  Programa de Pós-Graduação em Engenharia e Gestão do Conhecimento, Centro Tecnológico, Universidade Federal de Santa Catarina.  Florianópolis, 2009. </a:t>
            </a:r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4A445-E177-42C5-8FD6-69BCF48D9149}" type="datetime1">
              <a:rPr lang="pt-BR" smtClean="0"/>
              <a:t>20/03/2015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Programa de Capacitação da Biblioteca Universitária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8E87F-A6CC-4232-B381-A19505EA8445}" type="slidenum">
              <a:rPr lang="pt-BR" smtClean="0"/>
              <a:t>24</a:t>
            </a:fld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268760"/>
            <a:ext cx="3384550" cy="41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196281"/>
            <a:ext cx="2895600" cy="404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323850" y="260350"/>
            <a:ext cx="8351838" cy="48101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en-US" sz="1400" dirty="0">
                <a:solidFill>
                  <a:srgbClr val="0070C0"/>
                </a:solidFill>
                <a:latin typeface="Verdana" pitchFamily="34" charset="0"/>
              </a:rPr>
              <a:t>PIPER, Ross. </a:t>
            </a:r>
            <a:r>
              <a:rPr lang="en-US" sz="1400" b="1" dirty="0">
                <a:solidFill>
                  <a:srgbClr val="0070C0"/>
                </a:solidFill>
                <a:latin typeface="Verdana" pitchFamily="34" charset="0"/>
              </a:rPr>
              <a:t>Extinct animals:</a:t>
            </a:r>
            <a:r>
              <a:rPr lang="en-US" sz="1400" dirty="0">
                <a:solidFill>
                  <a:srgbClr val="0070C0"/>
                </a:solidFill>
                <a:latin typeface="Verdana" pitchFamily="34" charset="0"/>
              </a:rPr>
              <a:t> an encyclopedia of species that have disappeared during human history. Westport: Greenwood Press, 2009. 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XXII,</a:t>
            </a:r>
            <a:r>
              <a:rPr lang="en-US" sz="1400" dirty="0">
                <a:solidFill>
                  <a:srgbClr val="0070C0"/>
                </a:solidFill>
                <a:latin typeface="Verdana" pitchFamily="34" charset="0"/>
              </a:rPr>
              <a:t> 204p.</a:t>
            </a:r>
            <a:endParaRPr lang="pt-BR" sz="1400" dirty="0">
              <a:solidFill>
                <a:srgbClr val="0070C0"/>
              </a:solidFill>
              <a:latin typeface="Verdana" pitchFamily="34" charset="0"/>
            </a:endParaRPr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179512" y="836712"/>
            <a:ext cx="1944688" cy="71913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accent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sz="1400" b="1" dirty="0">
                <a:solidFill>
                  <a:srgbClr val="FFFFFF"/>
                </a:solidFill>
              </a:rPr>
              <a:t>Enciclopédia</a:t>
            </a:r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7F128-6A96-4F83-86E6-196E72E6A722}" type="datetime1">
              <a:rPr lang="pt-BR" smtClean="0"/>
              <a:t>20/03/2015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Programa de Capacitação da Biblioteca Universitária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8E87F-A6CC-4232-B381-A19505EA8445}" type="slidenum">
              <a:rPr lang="pt-BR" smtClean="0"/>
              <a:t>25</a:t>
            </a:fld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268759"/>
            <a:ext cx="3799012" cy="4894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Conector de seta reta 10"/>
          <p:cNvCxnSpPr/>
          <p:nvPr/>
        </p:nvCxnSpPr>
        <p:spPr bwMode="auto">
          <a:xfrm>
            <a:off x="323850" y="3429000"/>
            <a:ext cx="1655763" cy="576263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rgbClr val="D80E69"/>
            </a:solidFill>
            <a:prstDash val="solid"/>
            <a:round/>
            <a:headEnd type="none" w="med" len="med"/>
            <a:tailEnd type="arrow"/>
          </a:ln>
          <a:effectLst>
            <a:outerShdw dist="107763" dir="2700000" algn="ctr" rotWithShape="0">
              <a:srgbClr val="FF9966"/>
            </a:outerShdw>
          </a:effectLst>
        </p:spPr>
      </p:cxnSp>
      <p:cxnSp>
        <p:nvCxnSpPr>
          <p:cNvPr id="13" name="Conector de seta reta 12"/>
          <p:cNvCxnSpPr/>
          <p:nvPr/>
        </p:nvCxnSpPr>
        <p:spPr bwMode="auto">
          <a:xfrm>
            <a:off x="179388" y="836613"/>
            <a:ext cx="1439862" cy="431800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arrow"/>
          </a:ln>
          <a:effectLst>
            <a:outerShdw dist="107763" dir="2700000" algn="ctr" rotWithShape="0">
              <a:srgbClr val="FF9966"/>
            </a:outerShdw>
          </a:effectLst>
        </p:spPr>
      </p:cxnSp>
      <p:cxnSp>
        <p:nvCxnSpPr>
          <p:cNvPr id="15" name="Conector de seta reta 14"/>
          <p:cNvCxnSpPr/>
          <p:nvPr/>
        </p:nvCxnSpPr>
        <p:spPr bwMode="auto">
          <a:xfrm>
            <a:off x="395288" y="981075"/>
            <a:ext cx="936625" cy="1079500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arrow"/>
          </a:ln>
          <a:effectLst>
            <a:outerShdw dist="107763" dir="2700000" algn="ctr" rotWithShape="0">
              <a:srgbClr val="FF9966"/>
            </a:outerShdw>
          </a:effectLst>
        </p:spPr>
      </p:cxnSp>
      <p:pic>
        <p:nvPicPr>
          <p:cNvPr id="2663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981075"/>
            <a:ext cx="3933577" cy="5286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tângulo 19"/>
          <p:cNvSpPr/>
          <p:nvPr/>
        </p:nvSpPr>
        <p:spPr>
          <a:xfrm>
            <a:off x="468313" y="188913"/>
            <a:ext cx="7848600" cy="4794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en-US" sz="1400" dirty="0">
                <a:latin typeface="Verdana" pitchFamily="34" charset="0"/>
              </a:rPr>
              <a:t>QUELILE. In: PIPER, Ross. </a:t>
            </a:r>
            <a:r>
              <a:rPr lang="en-US" sz="1400" b="1" dirty="0">
                <a:latin typeface="Verdana" pitchFamily="34" charset="0"/>
              </a:rPr>
              <a:t>Extinct animals</a:t>
            </a:r>
            <a:r>
              <a:rPr lang="en-US" sz="1400" dirty="0">
                <a:latin typeface="Verdana" pitchFamily="34" charset="0"/>
              </a:rPr>
              <a:t>: an encyclopedia of species that have disappeared during human history. Westport: Greenwood Press, 2009. p. 26-28.</a:t>
            </a:r>
            <a:endParaRPr lang="pt-BR" sz="1400" dirty="0">
              <a:latin typeface="Verdana" pitchFamily="34" charset="0"/>
            </a:endParaRPr>
          </a:p>
        </p:txBody>
      </p:sp>
      <p:sp>
        <p:nvSpPr>
          <p:cNvPr id="21" name="Oval 4"/>
          <p:cNvSpPr>
            <a:spLocks noChangeArrowheads="1"/>
          </p:cNvSpPr>
          <p:nvPr/>
        </p:nvSpPr>
        <p:spPr bwMode="auto">
          <a:xfrm>
            <a:off x="179512" y="980728"/>
            <a:ext cx="2268537" cy="720725"/>
          </a:xfrm>
          <a:prstGeom prst="ellipse">
            <a:avLst/>
          </a:prstGeom>
          <a:solidFill>
            <a:schemeClr val="accent2">
              <a:lumMod val="50000"/>
            </a:schemeClr>
          </a:solidFill>
          <a:ln w="9525">
            <a:solidFill>
              <a:schemeClr val="accent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sz="1400" b="1" dirty="0">
                <a:solidFill>
                  <a:srgbClr val="FFFFFF"/>
                </a:solidFill>
              </a:rPr>
              <a:t>Verbete de </a:t>
            </a:r>
          </a:p>
          <a:p>
            <a:pPr marL="342900" indent="-342900"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sz="1400" b="1" dirty="0">
                <a:solidFill>
                  <a:srgbClr val="FFFFFF"/>
                </a:solidFill>
              </a:rPr>
              <a:t>enciclopédia</a:t>
            </a:r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6477000" y="6381328"/>
            <a:ext cx="2055440" cy="365125"/>
          </a:xfrm>
        </p:spPr>
        <p:txBody>
          <a:bodyPr/>
          <a:lstStyle/>
          <a:p>
            <a:fld id="{D58717E5-FC7C-43D4-8766-F3B1B0937CB8}" type="datetime1">
              <a:rPr lang="pt-BR" smtClean="0"/>
              <a:t>20/03/2015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468313" y="6381328"/>
            <a:ext cx="4751759" cy="365125"/>
          </a:xfrm>
        </p:spPr>
        <p:txBody>
          <a:bodyPr/>
          <a:lstStyle/>
          <a:p>
            <a:r>
              <a:rPr lang="pt-BR" dirty="0" smtClean="0"/>
              <a:t>Programa de Capacitação da Biblioteca Universitária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8E87F-A6CC-4232-B381-A19505EA8445}" type="slidenum">
              <a:rPr lang="pt-BR" smtClean="0"/>
              <a:t>26</a:t>
            </a:fld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4"/>
          <p:cNvSpPr>
            <a:spLocks noChangeArrowheads="1"/>
          </p:cNvSpPr>
          <p:nvPr/>
        </p:nvSpPr>
        <p:spPr bwMode="auto">
          <a:xfrm>
            <a:off x="468313" y="188913"/>
            <a:ext cx="3816350" cy="100806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accent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sz="2400" b="1" dirty="0">
                <a:solidFill>
                  <a:srgbClr val="FFFFFF"/>
                </a:solidFill>
              </a:rPr>
              <a:t>Periódicos:</a:t>
            </a:r>
          </a:p>
          <a:p>
            <a:pPr marL="342900" indent="-342900"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sz="2400" b="1" dirty="0">
                <a:solidFill>
                  <a:srgbClr val="FFFFFF"/>
                </a:solidFill>
              </a:rPr>
              <a:t>impresso </a:t>
            </a:r>
          </a:p>
        </p:txBody>
      </p: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1773238"/>
            <a:ext cx="3000375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5"/>
          <p:cNvSpPr/>
          <p:nvPr/>
        </p:nvSpPr>
        <p:spPr>
          <a:xfrm>
            <a:off x="1547813" y="1268413"/>
            <a:ext cx="6192837" cy="5365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dirty="0"/>
              <a:t>EDUCAÇÃO BRASILEIRA. Brasília : CRUB, v. 32, n. 64, jan./jun. 2010.</a:t>
            </a:r>
          </a:p>
        </p:txBody>
      </p:sp>
      <p:sp>
        <p:nvSpPr>
          <p:cNvPr id="7" name="Up Arrow Callout 9"/>
          <p:cNvSpPr/>
          <p:nvPr/>
        </p:nvSpPr>
        <p:spPr>
          <a:xfrm>
            <a:off x="1547813" y="5084763"/>
            <a:ext cx="6192837" cy="1296987"/>
          </a:xfrm>
          <a:prstGeom prst="upArrow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dirty="0" smtClean="0">
                <a:solidFill>
                  <a:schemeClr val="tx2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>
              <a:lnSpc>
                <a:spcPct val="90000"/>
              </a:lnSpc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endParaRPr lang="pt-BR" dirty="0" smtClean="0">
              <a:solidFill>
                <a:schemeClr val="tx2"/>
              </a:solidFill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90000"/>
              </a:lnSpc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endParaRPr lang="pt-BR" dirty="0" smtClean="0">
              <a:solidFill>
                <a:schemeClr val="tx2"/>
              </a:solidFill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90000"/>
              </a:lnSpc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endParaRPr lang="pt-BR" dirty="0" smtClean="0">
              <a:solidFill>
                <a:schemeClr val="tx1"/>
              </a:solidFill>
              <a:latin typeface="Verdana" pitchFamily="34" charset="0"/>
            </a:endParaRPr>
          </a:p>
          <a:p>
            <a:pPr>
              <a:defRPr/>
            </a:pPr>
            <a:endParaRPr lang="pt-BR" sz="1400" dirty="0" smtClean="0">
              <a:solidFill>
                <a:schemeClr val="tx1"/>
              </a:solidFill>
              <a:latin typeface="Verdana" pitchFamily="34" charset="0"/>
            </a:endParaRPr>
          </a:p>
          <a:p>
            <a:pPr>
              <a:defRPr/>
            </a:pPr>
            <a:r>
              <a:rPr lang="pt-BR" sz="1400" dirty="0" smtClean="0">
                <a:solidFill>
                  <a:schemeClr val="tx1"/>
                </a:solidFill>
                <a:latin typeface="Verdana" pitchFamily="34" charset="0"/>
              </a:rPr>
              <a:t>Indica-se o nome completo sem abreviatura, com letras maiúscula</a:t>
            </a:r>
          </a:p>
          <a:p>
            <a:pPr>
              <a:defRPr/>
            </a:pPr>
            <a:r>
              <a:rPr lang="pt-BR" sz="1400" dirty="0" smtClean="0">
                <a:solidFill>
                  <a:schemeClr val="tx1"/>
                </a:solidFill>
                <a:latin typeface="Verdana" pitchFamily="34" charset="0"/>
              </a:rPr>
              <a:t>Os meses devem ser abreviados de acordo com o idioma da publicação</a:t>
            </a:r>
            <a:r>
              <a:rPr lang="pt-BR" dirty="0" smtClean="0">
                <a:solidFill>
                  <a:schemeClr val="tx1"/>
                </a:solidFill>
                <a:latin typeface="Verdana" pitchFamily="34" charset="0"/>
              </a:rPr>
              <a:t>.</a:t>
            </a:r>
            <a:r>
              <a:rPr lang="pt-BR" b="1" dirty="0" smtClean="0">
                <a:solidFill>
                  <a:schemeClr val="tx1"/>
                </a:solidFill>
              </a:rPr>
              <a:t> </a:t>
            </a:r>
          </a:p>
          <a:p>
            <a:pPr>
              <a:defRPr/>
            </a:pPr>
            <a:r>
              <a:rPr lang="pt-BR" b="1" dirty="0" smtClean="0">
                <a:solidFill>
                  <a:schemeClr val="tx1"/>
                </a:solidFill>
              </a:rPr>
              <a:t>	</a:t>
            </a:r>
          </a:p>
          <a:p>
            <a:pPr>
              <a:lnSpc>
                <a:spcPct val="90000"/>
              </a:lnSpc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dirty="0" smtClean="0">
                <a:solidFill>
                  <a:schemeClr val="tx1"/>
                </a:solidFill>
                <a:latin typeface="Verdana" pitchFamily="34" charset="0"/>
              </a:rPr>
              <a:t> </a:t>
            </a:r>
          </a:p>
          <a:p>
            <a:pPr>
              <a:lnSpc>
                <a:spcPct val="90000"/>
              </a:lnSpc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endParaRPr lang="pt-BR" dirty="0" smtClean="0">
              <a:solidFill>
                <a:schemeClr val="tx1"/>
              </a:solidFill>
              <a:latin typeface="Verdana" pitchFamily="34" charset="0"/>
            </a:endParaRPr>
          </a:p>
          <a:p>
            <a:pPr>
              <a:lnSpc>
                <a:spcPct val="90000"/>
              </a:lnSpc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endParaRPr lang="pt-BR" dirty="0" smtClean="0">
              <a:solidFill>
                <a:schemeClr val="tx1"/>
              </a:solidFill>
              <a:latin typeface="Verdana" pitchFamily="34" charset="0"/>
            </a:endParaRPr>
          </a:p>
          <a:p>
            <a:pPr>
              <a:lnSpc>
                <a:spcPct val="90000"/>
              </a:lnSpc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endParaRPr lang="en-US" dirty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8" name="Oval 4"/>
          <p:cNvSpPr>
            <a:spLocks noChangeArrowheads="1"/>
          </p:cNvSpPr>
          <p:nvPr/>
        </p:nvSpPr>
        <p:spPr bwMode="auto">
          <a:xfrm rot="5400000">
            <a:off x="5310188" y="3267075"/>
            <a:ext cx="2268538" cy="71913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accent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sz="1400" b="1" dirty="0">
                <a:solidFill>
                  <a:srgbClr val="FFFFFF"/>
                </a:solidFill>
              </a:rPr>
              <a:t>Fascículo de revista</a:t>
            </a:r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7020272" y="6381750"/>
            <a:ext cx="2053878" cy="365125"/>
          </a:xfrm>
        </p:spPr>
        <p:txBody>
          <a:bodyPr/>
          <a:lstStyle/>
          <a:p>
            <a:fld id="{4A83F051-F6CF-4A31-B58C-5EF8E6649E57}" type="datetime1">
              <a:rPr lang="pt-BR" smtClean="0"/>
              <a:t>20/03/2015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494627" y="6381750"/>
            <a:ext cx="4509422" cy="365125"/>
          </a:xfrm>
        </p:spPr>
        <p:txBody>
          <a:bodyPr/>
          <a:lstStyle/>
          <a:p>
            <a:r>
              <a:rPr lang="pt-BR" dirty="0" smtClean="0"/>
              <a:t>Programa de Capacitação da Biblioteca Universitária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8E87F-A6CC-4232-B381-A19505EA8445}" type="slidenum">
              <a:rPr lang="pt-BR" smtClean="0"/>
              <a:t>27</a:t>
            </a:fld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12776"/>
            <a:ext cx="3384376" cy="4926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1484784"/>
            <a:ext cx="3600400" cy="4926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ângulo 7"/>
          <p:cNvSpPr/>
          <p:nvPr/>
        </p:nvSpPr>
        <p:spPr>
          <a:xfrm>
            <a:off x="395288" y="333375"/>
            <a:ext cx="7993062" cy="6740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sz="1400" dirty="0" smtClean="0">
                <a:latin typeface="Verdana" pitchFamily="34" charset="0"/>
              </a:rPr>
              <a:t>MAGALHÃES, Elizete Aparecida de et </a:t>
            </a:r>
            <a:r>
              <a:rPr lang="pt-BR" sz="1400" dirty="0">
                <a:latin typeface="Verdana" pitchFamily="34" charset="0"/>
              </a:rPr>
              <a:t>al. </a:t>
            </a:r>
            <a:r>
              <a:rPr lang="pt-BR" sz="1400" dirty="0" smtClean="0">
                <a:latin typeface="Verdana" pitchFamily="34" charset="0"/>
              </a:rPr>
              <a:t>A influência da lei de responsabilidade fiscal (LRF) na tomada de decisão pelos gestores públicos municipais. </a:t>
            </a:r>
            <a:r>
              <a:rPr lang="pt-BR" sz="1400" b="1" dirty="0" smtClean="0">
                <a:latin typeface="Verdana" pitchFamily="34" charset="0"/>
              </a:rPr>
              <a:t>Contabilidade </a:t>
            </a:r>
            <a:r>
              <a:rPr lang="pt-BR" sz="1400" b="1" dirty="0">
                <a:latin typeface="Verdana" pitchFamily="34" charset="0"/>
              </a:rPr>
              <a:t>vista &amp; revista,</a:t>
            </a:r>
            <a:r>
              <a:rPr lang="pt-BR" sz="1400" dirty="0">
                <a:latin typeface="Verdana" pitchFamily="34" charset="0"/>
              </a:rPr>
              <a:t> Belo Horizonte, v. 16, n. 3, p. </a:t>
            </a:r>
            <a:r>
              <a:rPr lang="pt-BR" sz="1400" dirty="0" smtClean="0">
                <a:latin typeface="Verdana" pitchFamily="34" charset="0"/>
              </a:rPr>
              <a:t>09-26, dez., 2005</a:t>
            </a:r>
            <a:r>
              <a:rPr lang="pt-BR" sz="1400" dirty="0">
                <a:latin typeface="Verdana" pitchFamily="34" charset="0"/>
              </a:rPr>
              <a:t>.</a:t>
            </a:r>
          </a:p>
        </p:txBody>
      </p:sp>
      <p:sp>
        <p:nvSpPr>
          <p:cNvPr id="3" name="Oval 4"/>
          <p:cNvSpPr>
            <a:spLocks noChangeArrowheads="1"/>
          </p:cNvSpPr>
          <p:nvPr/>
        </p:nvSpPr>
        <p:spPr bwMode="auto">
          <a:xfrm>
            <a:off x="6588224" y="2132856"/>
            <a:ext cx="2268537" cy="7207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accent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sz="1400" b="1" dirty="0">
                <a:solidFill>
                  <a:srgbClr val="FFFFFF"/>
                </a:solidFill>
              </a:rPr>
              <a:t>Artigo de revista</a:t>
            </a:r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6477000" y="6409278"/>
            <a:ext cx="1839416" cy="365125"/>
          </a:xfrm>
        </p:spPr>
        <p:txBody>
          <a:bodyPr/>
          <a:lstStyle/>
          <a:p>
            <a:fld id="{285F68DE-0594-4767-BFF5-D339C09B8A6F}" type="datetime1">
              <a:rPr lang="pt-BR" smtClean="0"/>
              <a:t>20/03/2015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95288" y="6411401"/>
            <a:ext cx="5421083" cy="365125"/>
          </a:xfrm>
        </p:spPr>
        <p:txBody>
          <a:bodyPr/>
          <a:lstStyle/>
          <a:p>
            <a:r>
              <a:rPr lang="pt-BR" dirty="0" smtClean="0"/>
              <a:t>Programa de Capacitação da Biblioteca Universitária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8E87F-A6CC-4232-B381-A19505EA8445}" type="slidenum">
              <a:rPr lang="pt-BR" smtClean="0"/>
              <a:t>28</a:t>
            </a:fld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340768"/>
            <a:ext cx="4176340" cy="5111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7" y="1412875"/>
            <a:ext cx="4186979" cy="5040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5"/>
          <p:cNvSpPr/>
          <p:nvPr/>
        </p:nvSpPr>
        <p:spPr>
          <a:xfrm>
            <a:off x="395288" y="333375"/>
            <a:ext cx="7993062" cy="4794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sz="1400" dirty="0">
                <a:latin typeface="Verdana" pitchFamily="34" charset="0"/>
              </a:rPr>
              <a:t>SEMINÁRIO INTERNACIONAL DE ENGENHARIA DE SAÚDE PÚBLICA, 2., 2004, Goiânia, GO . </a:t>
            </a:r>
            <a:r>
              <a:rPr lang="pt-BR" sz="1400" b="1" dirty="0">
                <a:latin typeface="Verdana" pitchFamily="34" charset="0"/>
              </a:rPr>
              <a:t>Anais ...</a:t>
            </a:r>
            <a:r>
              <a:rPr lang="pt-BR" sz="1400" dirty="0">
                <a:latin typeface="Verdana" pitchFamily="34" charset="0"/>
              </a:rPr>
              <a:t> Brasília: FUNASA, 2006. 964p. </a:t>
            </a:r>
          </a:p>
        </p:txBody>
      </p:sp>
      <p:sp>
        <p:nvSpPr>
          <p:cNvPr id="7" name="Oval 4"/>
          <p:cNvSpPr>
            <a:spLocks noChangeArrowheads="1"/>
          </p:cNvSpPr>
          <p:nvPr/>
        </p:nvSpPr>
        <p:spPr bwMode="auto">
          <a:xfrm>
            <a:off x="323850" y="1196975"/>
            <a:ext cx="1727200" cy="71913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accent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sz="1400" b="1" dirty="0">
                <a:solidFill>
                  <a:srgbClr val="FFFFFF"/>
                </a:solidFill>
              </a:rPr>
              <a:t>Evento</a:t>
            </a:r>
          </a:p>
        </p:txBody>
      </p:sp>
      <p:sp>
        <p:nvSpPr>
          <p:cNvPr id="13" name="Texto explicativo retangular com cantos arredondados 12"/>
          <p:cNvSpPr/>
          <p:nvPr/>
        </p:nvSpPr>
        <p:spPr bwMode="auto">
          <a:xfrm>
            <a:off x="467544" y="3501009"/>
            <a:ext cx="1800200" cy="347329"/>
          </a:xfrm>
          <a:prstGeom prst="wedgeRoundRectCallout">
            <a:avLst>
              <a:gd name="adj1" fmla="val 71580"/>
              <a:gd name="adj2" fmla="val 42772"/>
              <a:gd name="adj3" fmla="val 16667"/>
            </a:avLst>
          </a:prstGeom>
          <a:solidFill>
            <a:srgbClr val="92D050"/>
          </a:solidFill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  </a:t>
            </a:r>
            <a:r>
              <a:rPr lang="pt-BR" sz="1300" dirty="0">
                <a:solidFill>
                  <a:srgbClr val="3333FF"/>
                </a:solidFill>
                <a:latin typeface="Verdana" pitchFamily="34" charset="0"/>
              </a:rPr>
              <a:t>Data do evento</a:t>
            </a:r>
          </a:p>
        </p:txBody>
      </p:sp>
      <p:sp>
        <p:nvSpPr>
          <p:cNvPr id="14" name="Texto explicativo retangular com cantos arredondados 13"/>
          <p:cNvSpPr/>
          <p:nvPr/>
        </p:nvSpPr>
        <p:spPr bwMode="auto">
          <a:xfrm>
            <a:off x="4499992" y="836712"/>
            <a:ext cx="2160240" cy="576063"/>
          </a:xfrm>
          <a:prstGeom prst="wedgeRoundRectCallout">
            <a:avLst>
              <a:gd name="adj1" fmla="val -18306"/>
              <a:gd name="adj2" fmla="val 95065"/>
              <a:gd name="adj3" fmla="val 16667"/>
            </a:avLst>
          </a:prstGeom>
          <a:solidFill>
            <a:srgbClr val="92D050"/>
          </a:solidFill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/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sz="1300" dirty="0">
                <a:solidFill>
                  <a:srgbClr val="3333FF"/>
                </a:solidFill>
                <a:latin typeface="Verdana" pitchFamily="34" charset="0"/>
              </a:rPr>
              <a:t>     Data de publicação,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sz="1300" dirty="0">
                <a:solidFill>
                  <a:srgbClr val="3333FF"/>
                </a:solidFill>
                <a:latin typeface="Verdana" pitchFamily="34" charset="0"/>
              </a:rPr>
              <a:t>     editor</a:t>
            </a:r>
          </a:p>
        </p:txBody>
      </p:sp>
      <p:sp>
        <p:nvSpPr>
          <p:cNvPr id="9" name="Oval 60"/>
          <p:cNvSpPr>
            <a:spLocks noChangeArrowheads="1"/>
          </p:cNvSpPr>
          <p:nvPr/>
        </p:nvSpPr>
        <p:spPr bwMode="auto">
          <a:xfrm>
            <a:off x="4716016" y="1484784"/>
            <a:ext cx="2160240" cy="792088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ffectLst>
            <a:prstShdw prst="shdw17" dist="17961" dir="13500000">
              <a:srgbClr val="79DFDD"/>
            </a:prstShdw>
          </a:effectLst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Oval 60"/>
          <p:cNvSpPr>
            <a:spLocks noChangeArrowheads="1"/>
          </p:cNvSpPr>
          <p:nvPr/>
        </p:nvSpPr>
        <p:spPr bwMode="auto">
          <a:xfrm>
            <a:off x="2123728" y="4077072"/>
            <a:ext cx="1728192" cy="576064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ffectLst>
            <a:prstShdw prst="shdw17" dist="17961" dir="13500000">
              <a:srgbClr val="79DFDD"/>
            </a:prstShdw>
          </a:effectLst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6084168" y="6381328"/>
            <a:ext cx="2667000" cy="365125"/>
          </a:xfrm>
        </p:spPr>
        <p:txBody>
          <a:bodyPr/>
          <a:lstStyle/>
          <a:p>
            <a:fld id="{436AA466-115A-4054-B157-1AFCD60BA083}" type="datetime1">
              <a:rPr lang="pt-BR" smtClean="0"/>
              <a:t>20/03/2015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539552" y="6381328"/>
            <a:ext cx="5421083" cy="365125"/>
          </a:xfrm>
        </p:spPr>
        <p:txBody>
          <a:bodyPr/>
          <a:lstStyle/>
          <a:p>
            <a:r>
              <a:rPr lang="pt-BR" dirty="0" smtClean="0"/>
              <a:t>Programa de Capacitação da Biblioteca Universitária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8E87F-A6CC-4232-B381-A19505EA8445}" type="slidenum">
              <a:rPr lang="pt-BR" smtClean="0"/>
              <a:t>29</a:t>
            </a:fld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3347864" y="908720"/>
            <a:ext cx="4824412" cy="1152525"/>
          </a:xfrm>
          <a:prstGeom prst="ellipse">
            <a:avLst/>
          </a:prstGeom>
          <a:solidFill>
            <a:schemeClr val="accent2">
              <a:lumMod val="50000"/>
            </a:schemeClr>
          </a:solidFill>
          <a:ln w="9525">
            <a:solidFill>
              <a:schemeClr val="accent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sz="3200" b="1" dirty="0">
                <a:solidFill>
                  <a:srgbClr val="FFFFFF"/>
                </a:solidFill>
              </a:rPr>
              <a:t>Elementos </a:t>
            </a:r>
            <a:r>
              <a:rPr lang="pt-BR" sz="3200" b="1" dirty="0" smtClean="0">
                <a:solidFill>
                  <a:srgbClr val="FFFFFF"/>
                </a:solidFill>
              </a:rPr>
              <a:t>essenciais</a:t>
            </a:r>
            <a:endParaRPr lang="pt-BR" sz="3200" b="1" dirty="0">
              <a:solidFill>
                <a:srgbClr val="FFFFFF"/>
              </a:solidFill>
            </a:endParaRPr>
          </a:p>
        </p:txBody>
      </p:sp>
      <p:sp>
        <p:nvSpPr>
          <p:cNvPr id="7" name="Texto explicativo retangular com cantos arredondados 6"/>
          <p:cNvSpPr/>
          <p:nvPr/>
        </p:nvSpPr>
        <p:spPr bwMode="auto">
          <a:xfrm>
            <a:off x="755576" y="2708920"/>
            <a:ext cx="7416824" cy="2826306"/>
          </a:xfrm>
          <a:prstGeom prst="wedgeRoundRectCallout">
            <a:avLst>
              <a:gd name="adj1" fmla="val -22209"/>
              <a:gd name="adj2" fmla="val -78914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-609600" eaLnBrk="0" hangingPunct="0">
              <a:defRPr/>
            </a:pPr>
            <a:r>
              <a:rPr lang="pt-BR" sz="1400" b="1" dirty="0" smtClean="0">
                <a:solidFill>
                  <a:schemeClr val="tx1"/>
                </a:solidFill>
                <a:latin typeface="Verdana" pitchFamily="34" charset="0"/>
              </a:rPr>
              <a:t>	</a:t>
            </a:r>
            <a:r>
              <a:rPr lang="pt-BR" sz="2000" kern="0" dirty="0" smtClean="0">
                <a:solidFill>
                  <a:schemeClr val="tx1"/>
                </a:solidFill>
                <a:latin typeface="Verdana" pitchFamily="34" charset="0"/>
              </a:rPr>
              <a:t>São as informações indispensáveis á identificação de uma obra: autor, título, edição, local, editora e data de publicação.</a:t>
            </a:r>
          </a:p>
          <a:p>
            <a:pPr indent="-609600" eaLnBrk="0" hangingPunct="0">
              <a:defRPr/>
            </a:pPr>
            <a:endParaRPr lang="pt-BR" sz="2000" kern="0" dirty="0" smtClean="0">
              <a:solidFill>
                <a:schemeClr val="tx1"/>
              </a:solidFill>
              <a:latin typeface="Verdana" pitchFamily="34" charset="0"/>
            </a:endParaRPr>
          </a:p>
          <a:p>
            <a:pPr indent="-609600" eaLnBrk="0" hangingPunct="0">
              <a:defRPr/>
            </a:pPr>
            <a:r>
              <a:rPr lang="pt-BR" sz="2000" kern="0" dirty="0" smtClean="0">
                <a:solidFill>
                  <a:schemeClr val="tx1"/>
                </a:solidFill>
                <a:latin typeface="Verdana" pitchFamily="34" charset="0"/>
              </a:rPr>
              <a:t>	Esses elementos devem ser retirados da obra, preferencialmente da folha de rosto, caso seja necessário pode-se retirá-los de outras fontes mas deve-se fazer a indicação entre colchetes.</a:t>
            </a:r>
            <a:endParaRPr lang="pt-BR" sz="2000" kern="0" dirty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8C97E-360E-40AC-B639-EDD6902F88A8}" type="datetime1">
              <a:rPr lang="pt-BR" smtClean="0"/>
              <a:t>20/03/2015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Programa de Capacitação da Biblioteca Universitária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858E87F-A6CC-4232-B381-A19505EA8445}" type="slidenum">
              <a:rPr lang="pt-BR" smtClean="0"/>
              <a:t>3</a:t>
            </a:fld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62138" y="714375"/>
            <a:ext cx="5419725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16"/>
          <p:cNvSpPr>
            <a:spLocks noChangeArrowheads="1"/>
          </p:cNvSpPr>
          <p:nvPr/>
        </p:nvSpPr>
        <p:spPr bwMode="auto">
          <a:xfrm>
            <a:off x="1692275" y="2997200"/>
            <a:ext cx="2951163" cy="3079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>
            <a:prstShdw prst="shdw17" dist="17961" dir="2700000">
              <a:srgbClr val="7A005C"/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endParaRPr lang="pt-BR" sz="1400">
              <a:solidFill>
                <a:schemeClr val="tx2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95536" y="0"/>
            <a:ext cx="7129040" cy="8633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sz="1400" dirty="0">
                <a:latin typeface="Verdana" pitchFamily="34" charset="0"/>
              </a:rPr>
              <a:t>BORJA, Patrícia Campos. Avaliação </a:t>
            </a:r>
            <a:r>
              <a:rPr lang="pt-BR" sz="1400" dirty="0" err="1">
                <a:latin typeface="Verdana" pitchFamily="34" charset="0"/>
              </a:rPr>
              <a:t>quali-quantitativa</a:t>
            </a:r>
            <a:r>
              <a:rPr lang="pt-BR" sz="1400" dirty="0">
                <a:latin typeface="Verdana" pitchFamily="34" charset="0"/>
              </a:rPr>
              <a:t> dos serviços de saneamento da cidade de Salvador. In:SEMINÁRIO INTERNACIONAL DE ENGENHARIA DE SAÚDE PÚBLICA, 2., 2004, Goiânia, GO . </a:t>
            </a:r>
            <a:r>
              <a:rPr lang="pt-BR" sz="1400" b="1" dirty="0">
                <a:latin typeface="Verdana" pitchFamily="34" charset="0"/>
              </a:rPr>
              <a:t>Anais ...</a:t>
            </a:r>
            <a:r>
              <a:rPr lang="pt-BR" sz="1400" dirty="0">
                <a:latin typeface="Verdana" pitchFamily="34" charset="0"/>
              </a:rPr>
              <a:t> Brasília: FUNASA, 2006</a:t>
            </a:r>
            <a:r>
              <a:rPr lang="pt-BR" sz="1400" dirty="0">
                <a:solidFill>
                  <a:schemeClr val="tx1"/>
                </a:solidFill>
                <a:latin typeface="Verdana" pitchFamily="34" charset="0"/>
              </a:rPr>
              <a:t>. </a:t>
            </a:r>
            <a:r>
              <a:rPr lang="pt-BR" sz="1400" dirty="0" smtClean="0">
                <a:solidFill>
                  <a:schemeClr val="tx1"/>
                </a:solidFill>
                <a:latin typeface="Verdana" pitchFamily="34" charset="0"/>
              </a:rPr>
              <a:t>p 55-77.</a:t>
            </a:r>
            <a:endParaRPr lang="pt-BR" sz="1400" dirty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6588224" y="1772816"/>
            <a:ext cx="2268537" cy="863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accent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sz="1400" b="1" dirty="0">
                <a:solidFill>
                  <a:srgbClr val="FFFFFF"/>
                </a:solidFill>
              </a:rPr>
              <a:t>Trabalho publicado</a:t>
            </a:r>
          </a:p>
          <a:p>
            <a:pPr marL="342900" indent="-342900"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sz="1400" b="1" dirty="0">
                <a:solidFill>
                  <a:srgbClr val="FFFFFF"/>
                </a:solidFill>
              </a:rPr>
              <a:t>e</a:t>
            </a:r>
            <a:r>
              <a:rPr lang="pt-BR" sz="1400" b="1" dirty="0" smtClean="0">
                <a:solidFill>
                  <a:srgbClr val="FFFFFF"/>
                </a:solidFill>
              </a:rPr>
              <a:t>m </a:t>
            </a:r>
            <a:r>
              <a:rPr lang="pt-BR" sz="1400" b="1" dirty="0">
                <a:solidFill>
                  <a:srgbClr val="FFFFFF"/>
                </a:solidFill>
              </a:rPr>
              <a:t>evento</a:t>
            </a:r>
          </a:p>
        </p:txBody>
      </p:sp>
      <p:sp>
        <p:nvSpPr>
          <p:cNvPr id="8" name="Texto explicativo retangular com cantos arredondados 7"/>
          <p:cNvSpPr/>
          <p:nvPr/>
        </p:nvSpPr>
        <p:spPr bwMode="auto">
          <a:xfrm>
            <a:off x="611560" y="2729753"/>
            <a:ext cx="863600" cy="347663"/>
          </a:xfrm>
          <a:prstGeom prst="wedgeRoundRectCallout">
            <a:avLst>
              <a:gd name="adj1" fmla="val 66832"/>
              <a:gd name="adj2" fmla="val 91037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Artigo</a:t>
            </a:r>
            <a:endParaRPr lang="pt-BR" sz="1400" dirty="0">
              <a:solidFill>
                <a:srgbClr val="3333FF"/>
              </a:solidFill>
              <a:latin typeface="Tahoma" pitchFamily="34" charset="0"/>
            </a:endParaRPr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ACF1F-20B2-48D8-A734-B3E003203C2D}" type="datetime1">
              <a:rPr lang="pt-BR" smtClean="0"/>
              <a:t>20/03/2015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Programa de Capacitação da Biblioteca Universitária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8E87F-A6CC-4232-B381-A19505EA8445}" type="slidenum">
              <a:rPr lang="pt-BR" smtClean="0"/>
              <a:t>30</a:t>
            </a:fld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4" name="Comment 10"/>
          <p:cNvSpPr>
            <a:spLocks noChangeArrowheads="1"/>
          </p:cNvSpPr>
          <p:nvPr/>
        </p:nvSpPr>
        <p:spPr bwMode="auto">
          <a:xfrm>
            <a:off x="611188" y="1989138"/>
            <a:ext cx="8001000" cy="16859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CC0099"/>
            </a:outerShdw>
          </a:effec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sz="2000" b="1" dirty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ENTREVISTAS </a:t>
            </a:r>
          </a:p>
          <a:p>
            <a:pPr lvl="1" eaLnBrk="0" hangingPunct="0">
              <a:defRPr/>
            </a:pPr>
            <a:endParaRPr lang="pt-BR" sz="2000" dirty="0">
              <a:solidFill>
                <a:schemeClr val="tx2"/>
              </a:solidFill>
              <a:latin typeface="Arrus BT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pt-BR" sz="2000" dirty="0">
                <a:solidFill>
                  <a:schemeClr val="tx2"/>
                </a:solidFill>
                <a:latin typeface="Arrus BT" charset="0"/>
              </a:rPr>
              <a:t>MELLO, Evaldo Cabral de. O passado no presente. </a:t>
            </a:r>
            <a:r>
              <a:rPr lang="pt-BR" sz="2000" b="1" dirty="0">
                <a:solidFill>
                  <a:schemeClr val="tx2"/>
                </a:solidFill>
                <a:latin typeface="Arrus BT" charset="0"/>
              </a:rPr>
              <a:t>Veja</a:t>
            </a:r>
            <a:r>
              <a:rPr lang="pt-BR" sz="2000" dirty="0">
                <a:solidFill>
                  <a:schemeClr val="tx2"/>
                </a:solidFill>
                <a:latin typeface="Arrus BT" charset="0"/>
              </a:rPr>
              <a:t>, São Paulo, n. 1528, p 9-11, 4 set. 1998. Entrevista concedida a João Gabriel de Lima. </a:t>
            </a:r>
          </a:p>
        </p:txBody>
      </p:sp>
      <p:sp>
        <p:nvSpPr>
          <p:cNvPr id="8" name="Oval 4"/>
          <p:cNvSpPr>
            <a:spLocks noChangeArrowheads="1"/>
          </p:cNvSpPr>
          <p:nvPr/>
        </p:nvSpPr>
        <p:spPr bwMode="auto">
          <a:xfrm>
            <a:off x="395288" y="620687"/>
            <a:ext cx="4968800" cy="10795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accent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sz="2400" b="1" dirty="0">
                <a:solidFill>
                  <a:srgbClr val="FFFFFF"/>
                </a:solidFill>
              </a:rPr>
              <a:t>Outros tipos de 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sz="2400" b="1" dirty="0">
                <a:solidFill>
                  <a:srgbClr val="FFFFFF"/>
                </a:solidFill>
              </a:rPr>
              <a:t>documentos</a:t>
            </a:r>
          </a:p>
        </p:txBody>
      </p:sp>
      <p:sp>
        <p:nvSpPr>
          <p:cNvPr id="9" name="Up Arrow Callout 9"/>
          <p:cNvSpPr/>
          <p:nvPr/>
        </p:nvSpPr>
        <p:spPr>
          <a:xfrm>
            <a:off x="1691680" y="3429000"/>
            <a:ext cx="5976937" cy="1944688"/>
          </a:xfrm>
          <a:prstGeom prst="upArrow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/>
              </a:buClr>
              <a:buSzPct val="80000"/>
              <a:buFont typeface="Wingdings" pitchFamily="2" charset="2"/>
              <a:buChar char="ü"/>
              <a:defRPr/>
            </a:pPr>
            <a:r>
              <a:rPr lang="pt-BR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Ao referenciar entrevistas, faz-se  a descrição física de </a:t>
            </a:r>
            <a:r>
              <a:rPr lang="pt-BR" dirty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acordo com o suporte adotado. </a:t>
            </a:r>
          </a:p>
          <a:p>
            <a:pPr>
              <a:buClr>
                <a:schemeClr val="accent1"/>
              </a:buClr>
              <a:buSzPct val="80000"/>
              <a:buFont typeface="Wingdings" pitchFamily="2" charset="2"/>
              <a:buChar char="ü"/>
              <a:defRPr/>
            </a:pPr>
            <a:r>
              <a:rPr lang="pt-BR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 entrada para entrevista é dada pelo nome do  entrevistado.</a:t>
            </a:r>
          </a:p>
          <a:p>
            <a:pPr>
              <a:buClr>
                <a:schemeClr val="accent1"/>
              </a:buClr>
              <a:buSzPct val="80000"/>
              <a:buFont typeface="Wingdings" pitchFamily="2" charset="2"/>
              <a:buChar char="ü"/>
              <a:defRPr/>
            </a:pPr>
            <a:r>
              <a:rPr lang="pt-BR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Quando o entrevistador tem maior destaque, entrar por este. </a:t>
            </a:r>
            <a:endParaRPr lang="pt-BR" dirty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C83AED2-2B68-4AF1-B282-2349F791D97B}" type="datetime1">
              <a:rPr lang="pt-BR" smtClean="0"/>
              <a:t>20/03/2015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pt-BR" smtClean="0"/>
              <a:t>Programa de Capacitação da Biblioteca Universitária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fld id="{7858E87F-A6CC-4232-B381-A19505EA8445}" type="slidenum">
              <a:rPr lang="pt-BR" smtClean="0"/>
              <a:t>31</a:t>
            </a:fld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4" grpId="0" animBg="1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mment 52"/>
          <p:cNvSpPr>
            <a:spLocks noChangeArrowheads="1"/>
          </p:cNvSpPr>
          <p:nvPr/>
        </p:nvSpPr>
        <p:spPr bwMode="auto">
          <a:xfrm>
            <a:off x="4355976" y="2852936"/>
            <a:ext cx="3240360" cy="172354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sz="2000" b="1" dirty="0">
                <a:solidFill>
                  <a:srgbClr val="FF0000"/>
                </a:solidFill>
                <a:latin typeface="Arrus BT" charset="0"/>
              </a:rPr>
              <a:t>Elementos essenciais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sz="2000" b="1" dirty="0">
                <a:solidFill>
                  <a:srgbClr val="FF0000"/>
                </a:solidFill>
                <a:latin typeface="Arrus BT" charset="0"/>
              </a:rPr>
              <a:t>Autor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sz="2000" b="1" dirty="0">
                <a:solidFill>
                  <a:srgbClr val="FF0000"/>
                </a:solidFill>
                <a:latin typeface="Arrus BT" charset="0"/>
              </a:rPr>
              <a:t>Título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sz="2000" b="1" dirty="0">
                <a:solidFill>
                  <a:srgbClr val="FF0000"/>
                </a:solidFill>
                <a:latin typeface="Arrus BT" charset="0"/>
              </a:rPr>
              <a:t>URL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sz="2000" b="1" dirty="0">
                <a:solidFill>
                  <a:srgbClr val="FF0000"/>
                </a:solidFill>
                <a:latin typeface="Arrus BT" charset="0"/>
              </a:rPr>
              <a:t>Data de acesso</a:t>
            </a:r>
            <a:endParaRPr lang="pt-BR" sz="2000" dirty="0">
              <a:solidFill>
                <a:schemeClr val="tx1"/>
              </a:solidFill>
              <a:latin typeface="Arrus BT" charset="0"/>
            </a:endParaRPr>
          </a:p>
        </p:txBody>
      </p:sp>
      <p:sp>
        <p:nvSpPr>
          <p:cNvPr id="8" name="Oval 4"/>
          <p:cNvSpPr>
            <a:spLocks noChangeArrowheads="1"/>
          </p:cNvSpPr>
          <p:nvPr/>
        </p:nvSpPr>
        <p:spPr bwMode="auto">
          <a:xfrm>
            <a:off x="323528" y="1988840"/>
            <a:ext cx="3816350" cy="1008062"/>
          </a:xfrm>
          <a:prstGeom prst="ellipse">
            <a:avLst/>
          </a:prstGeom>
          <a:solidFill>
            <a:srgbClr val="D80E69"/>
          </a:solidFill>
          <a:ln w="9525">
            <a:solidFill>
              <a:schemeClr val="accent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sz="2400" b="1" dirty="0">
                <a:solidFill>
                  <a:srgbClr val="FFFFFF"/>
                </a:solidFill>
              </a:rPr>
              <a:t>Documentos</a:t>
            </a:r>
          </a:p>
          <a:p>
            <a:pPr marL="342900" indent="-342900"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sz="2400" b="1" dirty="0">
                <a:solidFill>
                  <a:srgbClr val="FFFFFF"/>
                </a:solidFill>
              </a:rPr>
              <a:t>online </a:t>
            </a:r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84E56-7569-4579-9576-9BC3F8F8C01E}" type="datetime1">
              <a:rPr lang="pt-BR" smtClean="0"/>
              <a:t>20/03/2015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Programa de Capacitação da Biblioteca Universitária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858E87F-A6CC-4232-B381-A19505EA8445}" type="slidenum">
              <a:rPr lang="pt-BR" smtClean="0"/>
              <a:t>32</a:t>
            </a:fld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5" name="Grupo 7"/>
          <p:cNvGrpSpPr>
            <a:grpSpLocks/>
          </p:cNvGrpSpPr>
          <p:nvPr/>
        </p:nvGrpSpPr>
        <p:grpSpPr bwMode="auto">
          <a:xfrm>
            <a:off x="322833" y="188640"/>
            <a:ext cx="8645525" cy="5877198"/>
            <a:chOff x="251520" y="188943"/>
            <a:chExt cx="8644880" cy="5876770"/>
          </a:xfrm>
        </p:grpSpPr>
        <p:pic>
          <p:nvPicPr>
            <p:cNvPr id="3379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1520" y="548680"/>
              <a:ext cx="8624193" cy="55170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797" name="Rectangle 16"/>
            <p:cNvSpPr>
              <a:spLocks noChangeArrowheads="1"/>
            </p:cNvSpPr>
            <p:nvPr/>
          </p:nvSpPr>
          <p:spPr bwMode="auto">
            <a:xfrm>
              <a:off x="1907704" y="4437113"/>
              <a:ext cx="6988696" cy="307777"/>
            </a:xfrm>
            <a:prstGeom prst="rect">
              <a:avLst/>
            </a:prstGeom>
            <a:noFill/>
            <a:ln w="9525">
              <a:solidFill>
                <a:srgbClr val="CC0099"/>
              </a:solidFill>
              <a:miter lim="800000"/>
              <a:headEnd/>
              <a:tailEnd/>
            </a:ln>
            <a:effectLst>
              <a:prstShdw prst="shdw17" dist="17961" dir="2700000">
                <a:srgbClr val="7A005C"/>
              </a:prstShdw>
            </a:effec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Clr>
                  <a:schemeClr val="accent1"/>
                </a:buClr>
                <a:buSzPct val="80000"/>
                <a:buFont typeface="Wingdings" pitchFamily="2" charset="2"/>
                <a:buNone/>
              </a:pPr>
              <a:endParaRPr lang="pt-BR" sz="1400">
                <a:solidFill>
                  <a:schemeClr val="tx2"/>
                </a:solidFill>
              </a:endParaRPr>
            </a:p>
          </p:txBody>
        </p:sp>
        <p:sp>
          <p:nvSpPr>
            <p:cNvPr id="5" name="Oval 4"/>
            <p:cNvSpPr>
              <a:spLocks noChangeArrowheads="1"/>
            </p:cNvSpPr>
            <p:nvPr/>
          </p:nvSpPr>
          <p:spPr bwMode="auto">
            <a:xfrm>
              <a:off x="6299444" y="1773426"/>
              <a:ext cx="2269956" cy="719085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accent2">
                  <a:lumMod val="20000"/>
                  <a:lumOff val="8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342900" indent="-342900" algn="ctr">
                <a:lnSpc>
                  <a:spcPct val="90000"/>
                </a:lnSpc>
                <a:spcBef>
                  <a:spcPct val="50000"/>
                </a:spcBef>
                <a:buClr>
                  <a:schemeClr val="accent1"/>
                </a:buClr>
                <a:buSzPct val="80000"/>
                <a:buFont typeface="Wingdings" pitchFamily="2" charset="2"/>
                <a:buNone/>
                <a:defRPr/>
              </a:pPr>
              <a:r>
                <a:rPr lang="pt-BR" sz="1400" b="1" dirty="0">
                  <a:solidFill>
                    <a:srgbClr val="FFFFFF"/>
                  </a:solidFill>
                </a:rPr>
                <a:t>Periódico </a:t>
              </a:r>
            </a:p>
            <a:p>
              <a:pPr marL="342900" indent="-342900" algn="ctr">
                <a:lnSpc>
                  <a:spcPct val="90000"/>
                </a:lnSpc>
                <a:spcBef>
                  <a:spcPct val="50000"/>
                </a:spcBef>
                <a:buClr>
                  <a:schemeClr val="accent1"/>
                </a:buClr>
                <a:buSzPct val="80000"/>
                <a:buFont typeface="Wingdings" pitchFamily="2" charset="2"/>
                <a:buNone/>
                <a:defRPr/>
              </a:pPr>
              <a:r>
                <a:rPr lang="pt-BR" sz="1400" b="1" dirty="0">
                  <a:solidFill>
                    <a:srgbClr val="FFFFFF"/>
                  </a:solidFill>
                </a:rPr>
                <a:t>online</a:t>
              </a:r>
            </a:p>
          </p:txBody>
        </p:sp>
        <p:sp>
          <p:nvSpPr>
            <p:cNvPr id="7" name="Retângulo 6"/>
            <p:cNvSpPr/>
            <p:nvPr/>
          </p:nvSpPr>
          <p:spPr>
            <a:xfrm>
              <a:off x="324218" y="188943"/>
              <a:ext cx="8424307" cy="480096"/>
            </a:xfrm>
            <a:prstGeom prst="rect">
              <a:avLst/>
            </a:prstGeom>
            <a:solidFill>
              <a:srgbClr val="D4ECBA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Clr>
                  <a:schemeClr val="accent1"/>
                </a:buClr>
                <a:buSzPct val="80000"/>
                <a:buFont typeface="Wingdings" pitchFamily="2" charset="2"/>
                <a:buNone/>
                <a:defRPr/>
              </a:pPr>
              <a:r>
                <a:rPr lang="pt-BR" sz="1400" dirty="0"/>
                <a:t>ARQUIVOS CATARINENSES DE MEDICINA. Florianópolis: Associação Catarinense de Medicina,1957-. ISSN </a:t>
              </a:r>
              <a:r>
                <a:rPr lang="pt-BR" sz="1400" dirty="0">
                  <a:solidFill>
                    <a:schemeClr val="tx1"/>
                  </a:solidFill>
                </a:rPr>
                <a:t>1806-4280. </a:t>
              </a:r>
              <a:r>
                <a:rPr lang="pt-BR" sz="1400" dirty="0"/>
                <a:t>Disponível em: </a:t>
              </a:r>
              <a:r>
                <a:rPr lang="pt-BR" sz="1400" dirty="0" smtClean="0"/>
                <a:t>&lt;</a:t>
              </a:r>
              <a:r>
                <a:rPr lang="pt-BR" sz="1400" dirty="0" smtClean="0">
                  <a:solidFill>
                    <a:schemeClr val="tx1"/>
                  </a:solidFill>
                </a:rPr>
                <a:t>http://www.acm.org.br/revista/</a:t>
              </a:r>
              <a:r>
                <a:rPr lang="pt-BR" sz="1400" dirty="0" smtClean="0"/>
                <a:t>&gt;. </a:t>
              </a:r>
              <a:r>
                <a:rPr lang="pt-BR" sz="1400" dirty="0"/>
                <a:t>Acesso em: </a:t>
              </a:r>
              <a:r>
                <a:rPr lang="pt-BR" sz="1400" dirty="0" smtClean="0">
                  <a:solidFill>
                    <a:schemeClr val="tx1"/>
                  </a:solidFill>
                </a:rPr>
                <a:t>10 abr. 2012</a:t>
              </a:r>
              <a:endParaRPr lang="pt-BR" sz="1400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7ABA4-10A4-4CD4-A1FA-50ACE3A1C61A}" type="datetime1">
              <a:rPr lang="pt-BR" smtClean="0"/>
              <a:t>20/03/2015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Programa de Capacitação da Biblioteca Universitária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8E87F-A6CC-4232-B381-A19505EA8445}" type="slidenum">
              <a:rPr lang="pt-BR" smtClean="0"/>
              <a:t>33</a:t>
            </a:fld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981075"/>
            <a:ext cx="7488238" cy="535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5" name="Rectangle 3"/>
          <p:cNvSpPr>
            <a:spLocks noChangeArrowheads="1"/>
          </p:cNvSpPr>
          <p:nvPr/>
        </p:nvSpPr>
        <p:spPr bwMode="auto">
          <a:xfrm>
            <a:off x="376238" y="106353"/>
            <a:ext cx="8156575" cy="954107"/>
          </a:xfrm>
          <a:prstGeom prst="rect">
            <a:avLst/>
          </a:prstGeom>
          <a:solidFill>
            <a:srgbClr val="D4ECBA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pt-BR" sz="1400" dirty="0">
                <a:solidFill>
                  <a:schemeClr val="tx1"/>
                </a:solidFill>
                <a:ea typeface="Calibri" pitchFamily="34" charset="0"/>
                <a:cs typeface="TimesNewRomanPS-BoldMT"/>
              </a:rPr>
              <a:t>CASTRO, Grace </a:t>
            </a:r>
            <a:r>
              <a:rPr lang="pt-BR" sz="1400" dirty="0" err="1">
                <a:solidFill>
                  <a:schemeClr val="tx1"/>
                </a:solidFill>
                <a:ea typeface="Calibri" pitchFamily="34" charset="0"/>
                <a:cs typeface="TimesNewRomanPS-BoldMT"/>
              </a:rPr>
              <a:t>Arriello</a:t>
            </a:r>
            <a:r>
              <a:rPr lang="pt-BR" sz="1400" dirty="0">
                <a:solidFill>
                  <a:schemeClr val="tx1"/>
                </a:solidFill>
                <a:ea typeface="Calibri" pitchFamily="34" charset="0"/>
                <a:cs typeface="TimesNewRomanPS-BoldMT"/>
              </a:rPr>
              <a:t> de </a:t>
            </a:r>
            <a:r>
              <a:rPr lang="pt-BR" sz="1400" dirty="0" err="1">
                <a:solidFill>
                  <a:schemeClr val="tx1"/>
                </a:solidFill>
                <a:ea typeface="Calibri" pitchFamily="34" charset="0"/>
                <a:cs typeface="TimesNewRomanPS-BoldMT"/>
              </a:rPr>
              <a:t>et</a:t>
            </a:r>
            <a:r>
              <a:rPr lang="pt-BR" sz="1400" dirty="0">
                <a:solidFill>
                  <a:schemeClr val="tx1"/>
                </a:solidFill>
                <a:ea typeface="Calibri" pitchFamily="34" charset="0"/>
                <a:cs typeface="TimesNewRomanPS-BoldMT"/>
              </a:rPr>
              <a:t> al. Prevalência de prolapso de valva mitral e doença  tireoidiana em pacientes com artrite reumatóide de um hospital </a:t>
            </a:r>
            <a:r>
              <a:rPr lang="pt-BR" sz="1400" dirty="0" smtClean="0">
                <a:solidFill>
                  <a:schemeClr val="tx1"/>
                </a:solidFill>
                <a:ea typeface="Calibri" pitchFamily="34" charset="0"/>
                <a:cs typeface="TimesNewRomanPS-BoldMT"/>
              </a:rPr>
              <a:t>universitário. </a:t>
            </a:r>
            <a:r>
              <a:rPr lang="pt-BR" sz="1400" b="1" dirty="0" smtClean="0">
                <a:solidFill>
                  <a:schemeClr val="tx1"/>
                </a:solidFill>
                <a:ea typeface="Calibri" pitchFamily="34" charset="0"/>
                <a:cs typeface="TimesNewRomanPS-BoldMT"/>
              </a:rPr>
              <a:t>Arquivo </a:t>
            </a:r>
            <a:r>
              <a:rPr lang="pt-BR" sz="1400" b="1" dirty="0">
                <a:solidFill>
                  <a:schemeClr val="tx1"/>
                </a:solidFill>
                <a:ea typeface="Calibri" pitchFamily="34" charset="0"/>
                <a:cs typeface="TimesNewRomanPS-BoldMT"/>
              </a:rPr>
              <a:t>Catarinenses de Medicina, </a:t>
            </a:r>
            <a:r>
              <a:rPr lang="pt-BR" sz="1400" dirty="0">
                <a:solidFill>
                  <a:schemeClr val="tx1"/>
                </a:solidFill>
                <a:ea typeface="Calibri" pitchFamily="34" charset="0"/>
                <a:cs typeface="TimesNewRomanPS-BoldMT"/>
              </a:rPr>
              <a:t>Florianópolis,  v</a:t>
            </a:r>
            <a:r>
              <a:rPr lang="pt-BR" sz="1400" dirty="0" smtClean="0">
                <a:solidFill>
                  <a:schemeClr val="tx1"/>
                </a:solidFill>
                <a:ea typeface="Calibri" pitchFamily="34" charset="0"/>
                <a:cs typeface="TimesNewRomanPS-BoldMT"/>
              </a:rPr>
              <a:t>.  39</a:t>
            </a:r>
            <a:r>
              <a:rPr lang="pt-BR" sz="1400" dirty="0">
                <a:solidFill>
                  <a:schemeClr val="tx1"/>
                </a:solidFill>
                <a:ea typeface="Calibri" pitchFamily="34" charset="0"/>
                <a:cs typeface="TimesNewRomanPS-BoldMT"/>
              </a:rPr>
              <a:t>, n. 4, p. 18-22, 2011. Disponível em:  &lt;http://</a:t>
            </a:r>
            <a:r>
              <a:rPr lang="pt-BR" sz="1400" dirty="0" smtClean="0">
                <a:solidFill>
                  <a:schemeClr val="tx1"/>
                </a:solidFill>
                <a:ea typeface="Calibri" pitchFamily="34" charset="0"/>
                <a:cs typeface="TimesNewRomanPS-BoldMT"/>
              </a:rPr>
              <a:t>www.acm.org.br/revista/&gt;. </a:t>
            </a:r>
            <a:r>
              <a:rPr lang="pt-BR" sz="1400" dirty="0">
                <a:solidFill>
                  <a:schemeClr val="tx1"/>
                </a:solidFill>
                <a:ea typeface="Calibri" pitchFamily="34" charset="0"/>
                <a:cs typeface="TimesNewRomanPS-BoldMT"/>
              </a:rPr>
              <a:t>Acesso em: 24 fev. 2012 </a:t>
            </a:r>
            <a:endParaRPr lang="pt-BR" sz="1400" dirty="0">
              <a:solidFill>
                <a:schemeClr val="tx1"/>
              </a:solidFill>
            </a:endParaRPr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 rot="5400000">
            <a:off x="6875463" y="2852738"/>
            <a:ext cx="2268537" cy="71913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accent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sz="1400" b="1" dirty="0">
                <a:solidFill>
                  <a:srgbClr val="FFFFFF"/>
                </a:solidFill>
              </a:rPr>
              <a:t>Artigo de periódico</a:t>
            </a:r>
          </a:p>
          <a:p>
            <a:pPr marL="342900" indent="-342900"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sz="1400" b="1" dirty="0">
                <a:solidFill>
                  <a:srgbClr val="FFFFFF"/>
                </a:solidFill>
              </a:rPr>
              <a:t>online</a:t>
            </a:r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5865813" y="6460472"/>
            <a:ext cx="2667000" cy="365125"/>
          </a:xfrm>
        </p:spPr>
        <p:txBody>
          <a:bodyPr/>
          <a:lstStyle/>
          <a:p>
            <a:fld id="{8174DB0B-A4B2-4B33-A356-225611871E54}" type="datetime1">
              <a:rPr lang="pt-BR" smtClean="0"/>
              <a:t>20/03/2015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539553" y="6492875"/>
            <a:ext cx="4536504" cy="365125"/>
          </a:xfrm>
        </p:spPr>
        <p:txBody>
          <a:bodyPr/>
          <a:lstStyle/>
          <a:p>
            <a:r>
              <a:rPr lang="pt-BR" dirty="0" smtClean="0"/>
              <a:t>Programa de Capacitação da Biblioteca Universitária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8E87F-A6CC-4232-B381-A19505EA8445}" type="slidenum">
              <a:rPr lang="pt-BR" smtClean="0"/>
              <a:t>34</a:t>
            </a:fld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908051"/>
            <a:ext cx="4049962" cy="5473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4"/>
          <p:cNvSpPr>
            <a:spLocks noChangeArrowheads="1"/>
          </p:cNvSpPr>
          <p:nvPr/>
        </p:nvSpPr>
        <p:spPr bwMode="auto">
          <a:xfrm>
            <a:off x="468313" y="1844675"/>
            <a:ext cx="2808287" cy="1008063"/>
          </a:xfrm>
          <a:prstGeom prst="ellipse">
            <a:avLst/>
          </a:prstGeom>
          <a:solidFill>
            <a:schemeClr val="tx2"/>
          </a:solidFill>
          <a:ln w="9525">
            <a:solidFill>
              <a:schemeClr val="accent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sz="2000" b="1" dirty="0">
                <a:solidFill>
                  <a:srgbClr val="FFFFFF"/>
                </a:solidFill>
              </a:rPr>
              <a:t>Norma Técnica</a:t>
            </a:r>
          </a:p>
          <a:p>
            <a:pPr marL="342900" indent="-342900"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sz="2000" b="1" dirty="0">
                <a:solidFill>
                  <a:srgbClr val="FFFFFF"/>
                </a:solidFill>
              </a:rPr>
              <a:t> online</a:t>
            </a:r>
          </a:p>
        </p:txBody>
      </p:sp>
      <p:sp>
        <p:nvSpPr>
          <p:cNvPr id="5" name="Retângulo 4"/>
          <p:cNvSpPr/>
          <p:nvPr/>
        </p:nvSpPr>
        <p:spPr>
          <a:xfrm>
            <a:off x="323850" y="260350"/>
            <a:ext cx="8136582" cy="867930"/>
          </a:xfrm>
          <a:prstGeom prst="rect">
            <a:avLst/>
          </a:prstGeom>
          <a:solidFill>
            <a:srgbClr val="D4ECBA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sz="1400" dirty="0"/>
              <a:t>ASSOCIAÇÃO BRASILEIRA DE NORMAS TÉCNICAS</a:t>
            </a:r>
            <a:r>
              <a:rPr lang="pt-BR" sz="1400" dirty="0">
                <a:solidFill>
                  <a:schemeClr val="tx1"/>
                </a:solidFill>
              </a:rPr>
              <a:t>.  </a:t>
            </a:r>
            <a:r>
              <a:rPr lang="pt-BR" sz="1400" b="1" dirty="0">
                <a:solidFill>
                  <a:schemeClr val="tx1"/>
                </a:solidFill>
              </a:rPr>
              <a:t>NBR 14724</a:t>
            </a:r>
            <a:r>
              <a:rPr lang="pt-BR" sz="1400" dirty="0">
                <a:solidFill>
                  <a:schemeClr val="tx1"/>
                </a:solidFill>
              </a:rPr>
              <a:t>: </a:t>
            </a:r>
            <a:r>
              <a:rPr lang="pt-BR" sz="1400" dirty="0" smtClean="0">
                <a:solidFill>
                  <a:schemeClr val="tx1"/>
                </a:solidFill>
              </a:rPr>
              <a:t>i</a:t>
            </a:r>
            <a:r>
              <a:rPr lang="pt-BR" sz="1400" dirty="0" smtClean="0"/>
              <a:t>nformação </a:t>
            </a:r>
            <a:r>
              <a:rPr lang="pt-BR" sz="1400" dirty="0"/>
              <a:t>e documentação : </a:t>
            </a:r>
            <a:r>
              <a:rPr lang="pt-BR" sz="1400" dirty="0" smtClean="0"/>
              <a:t>trabalhos </a:t>
            </a:r>
            <a:r>
              <a:rPr lang="pt-BR" sz="1400" dirty="0"/>
              <a:t>acadêmicos : </a:t>
            </a:r>
            <a:r>
              <a:rPr lang="pt-BR" sz="1400" dirty="0" smtClean="0"/>
              <a:t>apresentação</a:t>
            </a:r>
            <a:r>
              <a:rPr lang="pt-BR" sz="1400" dirty="0"/>
              <a:t>.  3. ed.  Rio de Janeiro , 2011. 11 p. </a:t>
            </a:r>
            <a:r>
              <a:rPr lang="pt-BR" sz="1400" dirty="0" smtClean="0"/>
              <a:t> Disponível </a:t>
            </a:r>
            <a:r>
              <a:rPr lang="pt-BR" sz="1400" dirty="0"/>
              <a:t>em: &lt;http://www.abntcolecao.com.br/norma.aspx?ID=86662# &gt;. Acesso em: 28 fev. 2012. </a:t>
            </a:r>
            <a:r>
              <a:rPr lang="pt-BR" sz="1400" dirty="0" smtClean="0"/>
              <a:t>Acesso exclusivo para assinantes da coleção eletrônica.</a:t>
            </a:r>
            <a:endParaRPr lang="pt-BR" sz="1400" dirty="0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6084168" y="6453336"/>
            <a:ext cx="2667000" cy="293118"/>
          </a:xfrm>
        </p:spPr>
        <p:txBody>
          <a:bodyPr/>
          <a:lstStyle/>
          <a:p>
            <a:fld id="{E7CFB25B-9BFB-47BB-9C15-5FC8CB1A7B1D}" type="datetime1">
              <a:rPr lang="pt-BR" smtClean="0"/>
              <a:t>20/03/2015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566059" y="6453336"/>
            <a:ext cx="4365981" cy="365125"/>
          </a:xfrm>
        </p:spPr>
        <p:txBody>
          <a:bodyPr/>
          <a:lstStyle/>
          <a:p>
            <a:r>
              <a:rPr lang="pt-BR" dirty="0" smtClean="0"/>
              <a:t>Programa de Capacitação da Biblioteca Universitária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8E87F-A6CC-4232-B381-A19505EA8445}" type="slidenum">
              <a:rPr lang="pt-BR" smtClean="0"/>
              <a:t>35</a:t>
            </a:fld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4"/>
          <p:cNvSpPr>
            <a:spLocks noChangeArrowheads="1"/>
          </p:cNvSpPr>
          <p:nvPr/>
        </p:nvSpPr>
        <p:spPr bwMode="auto">
          <a:xfrm>
            <a:off x="468313" y="188913"/>
            <a:ext cx="2591519" cy="79181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accent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sz="2400" b="1" dirty="0">
                <a:solidFill>
                  <a:srgbClr val="FFFFFF"/>
                </a:solidFill>
              </a:rPr>
              <a:t>Jornal online</a:t>
            </a:r>
          </a:p>
        </p:txBody>
      </p:sp>
      <p:pic>
        <p:nvPicPr>
          <p:cNvPr id="3686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84784"/>
            <a:ext cx="8784976" cy="470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5"/>
          <p:cNvSpPr/>
          <p:nvPr/>
        </p:nvSpPr>
        <p:spPr bwMode="auto">
          <a:xfrm>
            <a:off x="209237" y="5877272"/>
            <a:ext cx="792162" cy="314325"/>
          </a:xfrm>
          <a:prstGeom prst="rect">
            <a:avLst/>
          </a:prstGeom>
          <a:noFill/>
          <a:ln w="28575" cmpd="sng">
            <a:solidFill>
              <a:srgbClr val="FF0000">
                <a:alpha val="97000"/>
              </a:srgb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endParaRPr lang="pt-BR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69700-B3EA-49F4-8F36-2E0719F1317A}" type="datetime1">
              <a:rPr lang="pt-BR" smtClean="0"/>
              <a:t>20/03/2015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Programa de Capacitação da Biblioteca Universitária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8E87F-A6CC-4232-B381-A19505EA8445}" type="slidenum">
              <a:rPr lang="pt-BR" smtClean="0"/>
              <a:t>36</a:t>
            </a:fld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26137"/>
            <a:ext cx="4895974" cy="4230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 bwMode="auto">
          <a:xfrm>
            <a:off x="1619250" y="2205038"/>
            <a:ext cx="1223963" cy="1800225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>
            <a:outerShdw dist="107763" dir="2700000" algn="ctr" rotWithShape="0">
              <a:srgbClr val="FF9966"/>
            </a:outerShdw>
          </a:effec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789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838" y="1268413"/>
            <a:ext cx="5184775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/>
        </p:nvSpPr>
        <p:spPr>
          <a:xfrm>
            <a:off x="250824" y="260350"/>
            <a:ext cx="8137599" cy="674031"/>
          </a:xfrm>
          <a:prstGeom prst="rect">
            <a:avLst/>
          </a:prstGeom>
          <a:solidFill>
            <a:srgbClr val="D4ECBA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sz="1400" dirty="0"/>
              <a:t>FREITAS, </a:t>
            </a:r>
            <a:r>
              <a:rPr lang="pt-BR" sz="1400" dirty="0">
                <a:solidFill>
                  <a:schemeClr val="tx1"/>
                </a:solidFill>
              </a:rPr>
              <a:t>Janio de. Gelatina </a:t>
            </a:r>
            <a:r>
              <a:rPr lang="pt-BR" sz="1400" dirty="0"/>
              <a:t>de incertezas. </a:t>
            </a:r>
            <a:r>
              <a:rPr lang="pt-BR" sz="1400" b="1" dirty="0"/>
              <a:t>Folha de S. Paulo</a:t>
            </a:r>
            <a:r>
              <a:rPr lang="pt-BR" sz="1400" dirty="0"/>
              <a:t>, 28 fev. 2012. Caderno A, p. 10. Disponível em: </a:t>
            </a:r>
            <a:r>
              <a:rPr lang="pt-BR" sz="1400" dirty="0" smtClean="0">
                <a:solidFill>
                  <a:schemeClr val="tx1"/>
                </a:solidFill>
              </a:rPr>
              <a:t>&lt; http://library.pressdisplay.com/pressdisplay/viewer.</a:t>
            </a:r>
            <a:r>
              <a:rPr lang="pt-BR" sz="1400" dirty="0" err="1" smtClean="0">
                <a:solidFill>
                  <a:schemeClr val="tx1"/>
                </a:solidFill>
              </a:rPr>
              <a:t>aspx</a:t>
            </a:r>
            <a:r>
              <a:rPr lang="pt-BR" sz="1400" dirty="0" smtClean="0">
                <a:solidFill>
                  <a:schemeClr val="tx1"/>
                </a:solidFill>
              </a:rPr>
              <a:t> </a:t>
            </a:r>
            <a:r>
              <a:rPr lang="pt-BR" sz="1400" dirty="0" smtClean="0"/>
              <a:t>&gt;. </a:t>
            </a:r>
            <a:r>
              <a:rPr lang="pt-BR" sz="1400" dirty="0"/>
              <a:t>Acesso em: 28 fev. 2012. </a:t>
            </a:r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F8A6C-A771-4F5D-928C-4604A964DC6D}" type="datetime1">
              <a:rPr lang="pt-BR" smtClean="0"/>
              <a:t>20/03/2015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Programa de Capacitação da Biblioteca Universitária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8E87F-A6CC-4232-B381-A19505EA8445}" type="slidenum">
              <a:rPr lang="pt-BR" smtClean="0"/>
              <a:t>37</a:t>
            </a:fld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5" name="Grupo 11"/>
          <p:cNvGrpSpPr>
            <a:grpSpLocks/>
          </p:cNvGrpSpPr>
          <p:nvPr/>
        </p:nvGrpSpPr>
        <p:grpSpPr bwMode="auto">
          <a:xfrm>
            <a:off x="0" y="188640"/>
            <a:ext cx="9144000" cy="5183758"/>
            <a:chOff x="144039" y="116620"/>
            <a:chExt cx="9142821" cy="5184588"/>
          </a:xfrm>
        </p:grpSpPr>
        <p:sp>
          <p:nvSpPr>
            <p:cNvPr id="49159" name="Comment 7"/>
            <p:cNvSpPr>
              <a:spLocks noChangeArrowheads="1"/>
            </p:cNvSpPr>
            <p:nvPr/>
          </p:nvSpPr>
          <p:spPr bwMode="auto">
            <a:xfrm>
              <a:off x="144039" y="116620"/>
              <a:ext cx="9142821" cy="523304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eaLnBrk="0" hangingPunct="0">
                <a:defRPr/>
              </a:pPr>
              <a:r>
                <a:rPr lang="pt-BR" sz="1400" dirty="0">
                  <a:solidFill>
                    <a:schemeClr val="tx2"/>
                  </a:solidFill>
                  <a:latin typeface="Verdana" pitchFamily="34" charset="0"/>
                </a:rPr>
                <a:t>CUNHA, Murilo. </a:t>
              </a:r>
              <a:r>
                <a:rPr lang="pt-BR" sz="1400" b="1" dirty="0">
                  <a:solidFill>
                    <a:schemeClr val="tx2"/>
                  </a:solidFill>
                  <a:latin typeface="Verdana" pitchFamily="34" charset="0"/>
                </a:rPr>
                <a:t>Caem os gastos com as </a:t>
              </a:r>
              <a:r>
                <a:rPr lang="pt-BR" sz="1400" b="1" dirty="0" err="1">
                  <a:solidFill>
                    <a:schemeClr val="tx2"/>
                  </a:solidFill>
                  <a:latin typeface="Verdana" pitchFamily="34" charset="0"/>
                </a:rPr>
                <a:t>BUs</a:t>
              </a:r>
              <a:r>
                <a:rPr lang="pt-BR" sz="1400" b="1" dirty="0">
                  <a:solidFill>
                    <a:schemeClr val="tx2"/>
                  </a:solidFill>
                  <a:latin typeface="Verdana" pitchFamily="34" charset="0"/>
                </a:rPr>
                <a:t> </a:t>
              </a:r>
              <a:r>
                <a:rPr lang="pt-BR" sz="1400" dirty="0">
                  <a:solidFill>
                    <a:schemeClr val="tx2"/>
                  </a:solidFill>
                  <a:latin typeface="Verdana" pitchFamily="34" charset="0"/>
                </a:rPr>
                <a:t>[mensagem pessoal]. Mensagem  recebida por &lt;cbbugestao20112013@mailman.ufsc.br&gt; em 23 fev. 2012.</a:t>
              </a:r>
            </a:p>
          </p:txBody>
        </p:sp>
        <p:pic>
          <p:nvPicPr>
            <p:cNvPr id="38919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3528" y="764704"/>
              <a:ext cx="8280920" cy="4536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o explicativo retangular com cantos arredondados 8"/>
            <p:cNvSpPr/>
            <p:nvPr/>
          </p:nvSpPr>
          <p:spPr bwMode="auto">
            <a:xfrm>
              <a:off x="4067958" y="836444"/>
              <a:ext cx="1944436" cy="317551"/>
            </a:xfrm>
            <a:prstGeom prst="wedgeRoundRectCallout">
              <a:avLst>
                <a:gd name="adj1" fmla="val -67495"/>
                <a:gd name="adj2" fmla="val 104201"/>
                <a:gd name="adj3" fmla="val 16667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Clr>
                  <a:schemeClr val="accent1"/>
                </a:buClr>
                <a:buSzPct val="80000"/>
                <a:buFont typeface="Wingdings" pitchFamily="2" charset="2"/>
                <a:buNone/>
                <a:defRPr/>
              </a:pPr>
              <a:r>
                <a:rPr lang="pt-BR" sz="1400" dirty="0">
                  <a:solidFill>
                    <a:srgbClr val="3333FF"/>
                  </a:solidFill>
                  <a:latin typeface="Tahoma" pitchFamily="34" charset="0"/>
                </a:rPr>
                <a:t>Autor da mensagem</a:t>
              </a:r>
            </a:p>
          </p:txBody>
        </p:sp>
        <p:sp>
          <p:nvSpPr>
            <p:cNvPr id="10" name="Texto explicativo retangular com cantos arredondados 9"/>
            <p:cNvSpPr/>
            <p:nvPr/>
          </p:nvSpPr>
          <p:spPr bwMode="auto">
            <a:xfrm>
              <a:off x="5580650" y="1628732"/>
              <a:ext cx="1944437" cy="315964"/>
            </a:xfrm>
            <a:prstGeom prst="wedgeRoundRectCallout">
              <a:avLst>
                <a:gd name="adj1" fmla="val -76720"/>
                <a:gd name="adj2" fmla="val -30547"/>
                <a:gd name="adj3" fmla="val 16667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Clr>
                  <a:schemeClr val="accent1"/>
                </a:buClr>
                <a:buSzPct val="80000"/>
                <a:buFont typeface="Wingdings" pitchFamily="2" charset="2"/>
                <a:buNone/>
                <a:defRPr/>
              </a:pPr>
              <a:r>
                <a:rPr lang="pt-BR" sz="1400" dirty="0">
                  <a:solidFill>
                    <a:srgbClr val="3333FF"/>
                  </a:solidFill>
                  <a:latin typeface="Tahoma" pitchFamily="34" charset="0"/>
                </a:rPr>
                <a:t>Título da mensagem</a:t>
              </a:r>
            </a:p>
          </p:txBody>
        </p:sp>
        <p:sp>
          <p:nvSpPr>
            <p:cNvPr id="11" name="Texto explicativo retangular com cantos arredondados 10"/>
            <p:cNvSpPr/>
            <p:nvPr/>
          </p:nvSpPr>
          <p:spPr bwMode="auto">
            <a:xfrm>
              <a:off x="3275897" y="1773219"/>
              <a:ext cx="1871422" cy="315963"/>
            </a:xfrm>
            <a:prstGeom prst="wedgeRoundRectCallout">
              <a:avLst>
                <a:gd name="adj1" fmla="val -109945"/>
                <a:gd name="adj2" fmla="val -155668"/>
                <a:gd name="adj3" fmla="val 16667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Clr>
                  <a:schemeClr val="accent1"/>
                </a:buClr>
                <a:buSzPct val="80000"/>
                <a:buFont typeface="Wingdings" pitchFamily="2" charset="2"/>
                <a:buNone/>
                <a:defRPr/>
              </a:pPr>
              <a:r>
                <a:rPr lang="pt-BR" sz="1400" dirty="0">
                  <a:solidFill>
                    <a:srgbClr val="3333FF"/>
                  </a:solidFill>
                  <a:latin typeface="Tahoma" pitchFamily="34" charset="0"/>
                </a:rPr>
                <a:t>Mensagem recebida </a:t>
              </a:r>
            </a:p>
          </p:txBody>
        </p:sp>
      </p:grpSp>
      <p:sp>
        <p:nvSpPr>
          <p:cNvPr id="13" name="Up Arrow Callout 9"/>
          <p:cNvSpPr/>
          <p:nvPr/>
        </p:nvSpPr>
        <p:spPr>
          <a:xfrm>
            <a:off x="3923928" y="3284984"/>
            <a:ext cx="4608513" cy="1944688"/>
          </a:xfrm>
          <a:prstGeom prst="upArrowCallou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2060"/>
              </a:buClr>
              <a:buSzPct val="80000"/>
              <a:buFont typeface="Wingdings" pitchFamily="2" charset="2"/>
              <a:buChar char="ü"/>
              <a:defRPr/>
            </a:pPr>
            <a:r>
              <a:rPr lang="pt-BR" sz="1400" dirty="0" smtClean="0">
                <a:solidFill>
                  <a:schemeClr val="tx2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sz="1400" dirty="0" smtClean="0">
                <a:solidFill>
                  <a:srgbClr val="3333FF"/>
                </a:solidFill>
                <a:latin typeface="Calibri" pitchFamily="34" charset="0"/>
              </a:rPr>
              <a:t>As informações devem ser retiradas, sempre que possível, do cabeçalho da mensagem recebida. </a:t>
            </a:r>
          </a:p>
          <a:p>
            <a:pPr>
              <a:buClr>
                <a:srgbClr val="002060"/>
              </a:buClr>
              <a:buSzPct val="80000"/>
              <a:buFont typeface="Wingdings" pitchFamily="2" charset="2"/>
              <a:buChar char="ü"/>
              <a:defRPr/>
            </a:pPr>
            <a:r>
              <a:rPr lang="pt-BR" sz="1400" dirty="0" smtClean="0">
                <a:solidFill>
                  <a:srgbClr val="3333FF"/>
                </a:solidFill>
                <a:latin typeface="Calibri" pitchFamily="34" charset="0"/>
              </a:rPr>
              <a:t> Quando o e-mail for cópia, poderá ser acrescentado os demais destinatários após o primeiro,  separados por ponto e vírgula.</a:t>
            </a:r>
            <a:endParaRPr lang="pt-BR" sz="1400" dirty="0">
              <a:solidFill>
                <a:srgbClr val="3333FF"/>
              </a:solidFill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4" name="Oval 4"/>
          <p:cNvSpPr>
            <a:spLocks noChangeArrowheads="1"/>
          </p:cNvSpPr>
          <p:nvPr/>
        </p:nvSpPr>
        <p:spPr bwMode="auto">
          <a:xfrm>
            <a:off x="7164288" y="3068960"/>
            <a:ext cx="1439863" cy="6477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accent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sz="2000" b="1" dirty="0" err="1">
                <a:solidFill>
                  <a:srgbClr val="FFFFFF"/>
                </a:solidFill>
              </a:rPr>
              <a:t>E-mail</a:t>
            </a:r>
            <a:endParaRPr lang="pt-BR" sz="2000" b="1" dirty="0">
              <a:solidFill>
                <a:srgbClr val="FFFFFF"/>
              </a:solidFill>
            </a:endParaRPr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5ADA3-890C-41C8-BA5D-9604BEC2B0D3}" type="datetime1">
              <a:rPr lang="pt-BR" smtClean="0"/>
              <a:t>20/03/2015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Programa de Capacitação da Biblioteca Universitária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858E87F-A6CC-4232-B381-A19505EA8445}" type="slidenum">
              <a:rPr lang="pt-BR" smtClean="0"/>
              <a:t>38</a:t>
            </a:fld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125538"/>
            <a:ext cx="8280400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mment 2"/>
          <p:cNvSpPr>
            <a:spLocks noChangeArrowheads="1"/>
          </p:cNvSpPr>
          <p:nvPr/>
        </p:nvSpPr>
        <p:spPr bwMode="auto">
          <a:xfrm>
            <a:off x="107504" y="0"/>
            <a:ext cx="8820472" cy="10779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ALVES, Maria </a:t>
            </a:r>
            <a:r>
              <a:rPr lang="pt-BR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Bernardete</a:t>
            </a:r>
            <a:r>
              <a:rPr lang="pt-BR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Martins; ARRUDA, Susana Margareth. </a:t>
            </a:r>
            <a:r>
              <a:rPr lang="pt-BR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Como fazer referências</a:t>
            </a:r>
            <a:r>
              <a:rPr lang="pt-BR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: bibliográficas, eletrônicas e demais formas de documento. Florianópolis: Universidade Federal de Santa Catarina. Biblioteca Universitária, c2001. Disponível em: &lt;http://ufsc.br/framerefer.html&gt;.  Acesso em: 23 fev. 2012.</a:t>
            </a:r>
            <a:endParaRPr lang="pt-BR" b="1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Retângulo 9"/>
          <p:cNvSpPr/>
          <p:nvPr/>
        </p:nvSpPr>
        <p:spPr bwMode="auto">
          <a:xfrm>
            <a:off x="6443663" y="3573463"/>
            <a:ext cx="2016125" cy="312737"/>
          </a:xfrm>
          <a:prstGeom prst="rect">
            <a:avLst/>
          </a:prstGeom>
          <a:noFill/>
          <a:ln cmpd="sng">
            <a:solidFill>
              <a:srgbClr val="FF0000">
                <a:alpha val="97000"/>
              </a:srgb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endParaRPr lang="pt-BR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7" name="Oval 4"/>
          <p:cNvSpPr>
            <a:spLocks noChangeArrowheads="1"/>
          </p:cNvSpPr>
          <p:nvPr/>
        </p:nvSpPr>
        <p:spPr bwMode="auto">
          <a:xfrm>
            <a:off x="4500563" y="3716338"/>
            <a:ext cx="1584325" cy="6492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accent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sz="1400" b="1" dirty="0" err="1">
                <a:solidFill>
                  <a:srgbClr val="FFFFFF"/>
                </a:solidFill>
              </a:rPr>
              <a:t>Homepage</a:t>
            </a:r>
            <a:endParaRPr lang="pt-BR" sz="1400" b="1" dirty="0">
              <a:solidFill>
                <a:srgbClr val="FFFFFF"/>
              </a:solidFill>
            </a:endParaRPr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6100821" y="6309320"/>
            <a:ext cx="2667000" cy="365125"/>
          </a:xfrm>
        </p:spPr>
        <p:txBody>
          <a:bodyPr/>
          <a:lstStyle/>
          <a:p>
            <a:fld id="{EB103167-80FF-4D91-A6DE-1BC09D1C2FDA}" type="datetime1">
              <a:rPr lang="pt-BR" smtClean="0"/>
              <a:t>20/03/2015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467544" y="6379627"/>
            <a:ext cx="5421083" cy="365125"/>
          </a:xfrm>
        </p:spPr>
        <p:txBody>
          <a:bodyPr/>
          <a:lstStyle/>
          <a:p>
            <a:r>
              <a:rPr lang="pt-BR" dirty="0" smtClean="0"/>
              <a:t>Programa de Capacitação da Biblioteca Universitária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8E87F-A6CC-4232-B381-A19505EA8445}" type="slidenum">
              <a:rPr lang="pt-BR" smtClean="0"/>
              <a:t>39</a:t>
            </a:fld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AutoShape 3"/>
          <p:cNvSpPr>
            <a:spLocks/>
          </p:cNvSpPr>
          <p:nvPr/>
        </p:nvSpPr>
        <p:spPr bwMode="auto">
          <a:xfrm>
            <a:off x="3563888" y="1772816"/>
            <a:ext cx="381000" cy="3810000"/>
          </a:xfrm>
          <a:prstGeom prst="leftBrace">
            <a:avLst>
              <a:gd name="adj1" fmla="val 83333"/>
              <a:gd name="adj2" fmla="val 51375"/>
            </a:avLst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>
            <a:outerShdw dist="28398" dir="3806097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4788024" y="1988840"/>
            <a:ext cx="26670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pt-BR" sz="24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AUTOR  PESSOAL</a:t>
            </a: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4572000" y="2743200"/>
            <a:ext cx="312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pt-BR" sz="24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ENTIDADE </a:t>
            </a: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4267200" y="3581400"/>
            <a:ext cx="4343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pt-BR" sz="24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ORGANIZADORES, EDITOR, etc.</a:t>
            </a:r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4495800" y="4648200"/>
            <a:ext cx="3886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pt-BR" sz="24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AUTOR DESCONHECIDO</a:t>
            </a:r>
          </a:p>
        </p:txBody>
      </p:sp>
      <p:sp>
        <p:nvSpPr>
          <p:cNvPr id="11" name="Oval 4"/>
          <p:cNvSpPr>
            <a:spLocks noChangeArrowheads="1"/>
          </p:cNvSpPr>
          <p:nvPr/>
        </p:nvSpPr>
        <p:spPr bwMode="auto">
          <a:xfrm>
            <a:off x="395536" y="2924175"/>
            <a:ext cx="2952328" cy="1152897"/>
          </a:xfrm>
          <a:prstGeom prst="ellipse">
            <a:avLst/>
          </a:prstGeom>
          <a:solidFill>
            <a:schemeClr val="accent2">
              <a:lumMod val="50000"/>
            </a:schemeClr>
          </a:solidFill>
          <a:ln w="9525">
            <a:solidFill>
              <a:schemeClr val="accent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sz="2400" b="1" dirty="0" smtClean="0">
                <a:solidFill>
                  <a:srgbClr val="FFFFFF"/>
                </a:solidFill>
              </a:rPr>
              <a:t>Responsabilidade</a:t>
            </a:r>
            <a:endParaRPr lang="pt-BR" sz="2400" b="1" dirty="0">
              <a:solidFill>
                <a:srgbClr val="FFFFFF"/>
              </a:solidFill>
            </a:endParaRPr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4A0A2-EF32-4F84-B80C-957B8FCD34DA}" type="datetime1">
              <a:rPr lang="pt-BR" smtClean="0"/>
              <a:t>20/03/2015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Programa de Capacitação da Biblioteca Universitária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858E87F-A6CC-4232-B381-A19505EA8445}" type="slidenum">
              <a:rPr lang="pt-BR" smtClean="0"/>
              <a:t>4</a:t>
            </a:fld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animBg="1"/>
      <p:bldP spid="8197" grpId="0" animBg="1" autoUpdateAnimBg="0"/>
      <p:bldP spid="8199" grpId="0" autoUpdateAnimBg="0"/>
      <p:bldP spid="8200" grpId="0" autoUpdateAnimBg="0"/>
      <p:bldP spid="8201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pPr algn="ctr">
              <a:defRPr/>
            </a:pPr>
            <a:r>
              <a:rPr lang="en-US" sz="4000" dirty="0" err="1" smtClean="0">
                <a:solidFill>
                  <a:schemeClr val="bg2"/>
                </a:solidFill>
              </a:rPr>
              <a:t>Citação</a:t>
            </a:r>
            <a:r>
              <a:rPr lang="en-US" sz="4000" dirty="0" smtClean="0">
                <a:solidFill>
                  <a:schemeClr val="bg2"/>
                </a:solidFill>
              </a:rPr>
              <a:t>: NBR10520 / 2002</a:t>
            </a:r>
            <a:endParaRPr lang="pt-BR" sz="4000" dirty="0">
              <a:solidFill>
                <a:schemeClr val="bg2"/>
              </a:solidFill>
            </a:endParaRP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70935-6FAA-4B20-AB8D-4748BE9BD6A3}" type="datetime1">
              <a:rPr lang="pt-BR" smtClean="0"/>
              <a:t>20/03/2015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t-BR" smtClean="0"/>
              <a:t>Programa de Capacitação da Biblioteca Universitária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58E87F-A6CC-4232-B381-A19505EA8445}" type="slidenum">
              <a:rPr lang="pt-BR" smtClean="0"/>
              <a:t>40</a:t>
            </a:fld>
            <a:endParaRPr lang="pt-BR"/>
          </a:p>
        </p:txBody>
      </p:sp>
      <p:pic>
        <p:nvPicPr>
          <p:cNvPr id="1028" name="Picture 4" descr="http://healeylibrary.wikispaces.com/file/view/Frustrat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1" y="2780928"/>
            <a:ext cx="3705225" cy="2920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/>
          <p:cNvSpPr/>
          <p:nvPr/>
        </p:nvSpPr>
        <p:spPr>
          <a:xfrm>
            <a:off x="2195736" y="5701681"/>
            <a:ext cx="4536504" cy="3196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http://healeylibrary.wikispaces.com/file/view/Frustrated.jpg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323850" y="692150"/>
            <a:ext cx="3600450" cy="86518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accent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sz="2800" b="1" dirty="0">
                <a:solidFill>
                  <a:srgbClr val="FFFFFF"/>
                </a:solidFill>
              </a:rPr>
              <a:t>O quê é citação?</a:t>
            </a:r>
          </a:p>
        </p:txBody>
      </p:sp>
      <p:pic>
        <p:nvPicPr>
          <p:cNvPr id="4198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836712"/>
            <a:ext cx="4170363" cy="4776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o explicativo retangular com cantos arredondados 6"/>
          <p:cNvSpPr/>
          <p:nvPr/>
        </p:nvSpPr>
        <p:spPr bwMode="auto">
          <a:xfrm>
            <a:off x="250825" y="3213100"/>
            <a:ext cx="3492500" cy="1409700"/>
          </a:xfrm>
          <a:prstGeom prst="wedgeRoundRectCallout">
            <a:avLst>
              <a:gd name="adj1" fmla="val 68382"/>
              <a:gd name="adj2" fmla="val -42982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lnSpc>
                <a:spcPct val="120000"/>
              </a:lnSpc>
              <a:buClr>
                <a:schemeClr val="accent1"/>
              </a:buClr>
              <a:buSzPct val="80000"/>
              <a:defRPr/>
            </a:pP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Citação </a:t>
            </a:r>
            <a:r>
              <a:rPr lang="pt-BR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“menção, no texto, de uma informação extraída de outra fonte”</a:t>
            </a:r>
          </a:p>
          <a:p>
            <a:pPr algn="ctr">
              <a:lnSpc>
                <a:spcPct val="120000"/>
              </a:lnSpc>
              <a:buClr>
                <a:schemeClr val="accent1"/>
              </a:buClr>
              <a:buSzPct val="80000"/>
              <a:defRPr/>
            </a:pPr>
            <a:r>
              <a:rPr lang="pt-BR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(ABNT, </a:t>
            </a:r>
            <a:r>
              <a:rPr lang="pt-BR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2002b, </a:t>
            </a:r>
            <a:r>
              <a:rPr lang="pt-BR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p.1)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4424933" y="5459433"/>
            <a:ext cx="41014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 smtClean="0"/>
              <a:t>http://www.bu.ufsc.br/consultasAcessos/SABERBasesAcessoRestrito.html</a:t>
            </a:r>
            <a:endParaRPr lang="pt-BR" sz="1200" dirty="0"/>
          </a:p>
        </p:txBody>
      </p:sp>
      <p:sp>
        <p:nvSpPr>
          <p:cNvPr id="9" name="Seta dobrada 8"/>
          <p:cNvSpPr/>
          <p:nvPr/>
        </p:nvSpPr>
        <p:spPr>
          <a:xfrm>
            <a:off x="4172905" y="5284780"/>
            <a:ext cx="504056" cy="504056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A5C40-65E7-44C9-95BC-74E3DB46DE9E}" type="datetime1">
              <a:rPr lang="pt-BR" smtClean="0"/>
              <a:t>20/03/2015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Programa de Capacitação da Biblioteca Universitária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858E87F-A6CC-4232-B381-A19505EA8445}" type="slidenum">
              <a:rPr lang="pt-BR" smtClean="0"/>
              <a:t>41</a:t>
            </a:fld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95536" y="1988840"/>
            <a:ext cx="8429625" cy="4105175"/>
          </a:xfrm>
          <a:solidFill>
            <a:schemeClr val="bg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algn="just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2400" dirty="0" smtClean="0">
                <a:latin typeface="Calibri" pitchFamily="34" charset="0"/>
              </a:rPr>
              <a:t>Dar </a:t>
            </a:r>
            <a:r>
              <a:rPr lang="en-US" sz="2400" dirty="0" err="1" smtClean="0">
                <a:latin typeface="Calibri" pitchFamily="34" charset="0"/>
              </a:rPr>
              <a:t>credibilidade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ao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trabalho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científico</a:t>
            </a:r>
            <a:r>
              <a:rPr lang="en-US" sz="2400" dirty="0" smtClean="0">
                <a:latin typeface="Calibri" pitchFamily="34" charset="0"/>
              </a:rPr>
              <a:t>;</a:t>
            </a:r>
          </a:p>
          <a:p>
            <a:pPr algn="just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2400" dirty="0" err="1" smtClean="0">
                <a:latin typeface="Calibri" pitchFamily="34" charset="0"/>
              </a:rPr>
              <a:t>Fornecer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informações</a:t>
            </a:r>
            <a:r>
              <a:rPr lang="en-US" sz="2400" dirty="0" smtClean="0">
                <a:latin typeface="Calibri" pitchFamily="34" charset="0"/>
              </a:rPr>
              <a:t> a </a:t>
            </a:r>
            <a:r>
              <a:rPr lang="en-US" sz="2400" dirty="0" err="1" smtClean="0">
                <a:latin typeface="Calibri" pitchFamily="34" charset="0"/>
              </a:rPr>
              <a:t>respeito</a:t>
            </a:r>
            <a:r>
              <a:rPr lang="en-US" sz="2400" dirty="0" smtClean="0">
                <a:latin typeface="Calibri" pitchFamily="34" charset="0"/>
              </a:rPr>
              <a:t> dos </a:t>
            </a:r>
            <a:r>
              <a:rPr lang="en-US" sz="2400" dirty="0" err="1" smtClean="0">
                <a:latin typeface="Calibri" pitchFamily="34" charset="0"/>
              </a:rPr>
              <a:t>trabalhos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desenvolvidos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na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área</a:t>
            </a:r>
            <a:r>
              <a:rPr lang="en-US" sz="2400" dirty="0" smtClean="0">
                <a:latin typeface="Calibri" pitchFamily="34" charset="0"/>
              </a:rPr>
              <a:t> de </a:t>
            </a:r>
            <a:r>
              <a:rPr lang="en-US" sz="2400" dirty="0" err="1" smtClean="0">
                <a:latin typeface="Calibri" pitchFamily="34" charset="0"/>
              </a:rPr>
              <a:t>pesquisa</a:t>
            </a:r>
            <a:r>
              <a:rPr lang="en-US" sz="2400" dirty="0" smtClean="0">
                <a:latin typeface="Calibri" pitchFamily="34" charset="0"/>
              </a:rPr>
              <a:t>;</a:t>
            </a:r>
          </a:p>
          <a:p>
            <a:pPr algn="just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2400" dirty="0" err="1" smtClean="0">
                <a:latin typeface="Calibri" pitchFamily="34" charset="0"/>
              </a:rPr>
              <a:t>Fornecer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exemplos</a:t>
            </a:r>
            <a:r>
              <a:rPr lang="en-US" sz="2400" dirty="0" smtClean="0">
                <a:latin typeface="Calibri" pitchFamily="34" charset="0"/>
              </a:rPr>
              <a:t> de </a:t>
            </a:r>
            <a:r>
              <a:rPr lang="en-US" sz="2400" dirty="0" err="1" smtClean="0">
                <a:latin typeface="Calibri" pitchFamily="34" charset="0"/>
              </a:rPr>
              <a:t>pontos</a:t>
            </a:r>
            <a:r>
              <a:rPr lang="en-US" sz="2400" dirty="0" smtClean="0">
                <a:latin typeface="Calibri" pitchFamily="34" charset="0"/>
              </a:rPr>
              <a:t> de vista </a:t>
            </a:r>
            <a:r>
              <a:rPr lang="en-US" sz="2400" dirty="0" err="1" smtClean="0">
                <a:latin typeface="Calibri" pitchFamily="34" charset="0"/>
              </a:rPr>
              <a:t>semelhantes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ou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divergentes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sobre</a:t>
            </a:r>
            <a:r>
              <a:rPr lang="en-US" sz="2400" dirty="0" smtClean="0">
                <a:latin typeface="Calibri" pitchFamily="34" charset="0"/>
              </a:rPr>
              <a:t> o </a:t>
            </a:r>
            <a:r>
              <a:rPr lang="en-US" sz="2400" dirty="0" err="1" smtClean="0">
                <a:latin typeface="Calibri" pitchFamily="34" charset="0"/>
              </a:rPr>
              <a:t>assunto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objeto</a:t>
            </a:r>
            <a:r>
              <a:rPr lang="en-US" sz="2400" dirty="0" smtClean="0">
                <a:latin typeface="Calibri" pitchFamily="34" charset="0"/>
              </a:rPr>
              <a:t> de </a:t>
            </a:r>
            <a:r>
              <a:rPr lang="en-US" sz="2400" dirty="0" err="1" smtClean="0">
                <a:latin typeface="Calibri" pitchFamily="34" charset="0"/>
              </a:rPr>
              <a:t>sua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pesquisa</a:t>
            </a:r>
            <a:r>
              <a:rPr lang="en-US" sz="2400" dirty="0" smtClean="0">
                <a:latin typeface="Calibri" pitchFamily="34" charset="0"/>
              </a:rPr>
              <a:t>;</a:t>
            </a:r>
          </a:p>
          <a:p>
            <a:pPr algn="just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pt-BR" sz="2400" dirty="0" smtClean="0">
                <a:latin typeface="Calibri" pitchFamily="34" charset="0"/>
              </a:rPr>
              <a:t>Questões éticas – não usar ideias e conceitos de outros autores sem a devida citação;</a:t>
            </a:r>
          </a:p>
          <a:p>
            <a:pPr algn="just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pt-BR" sz="2400" dirty="0" smtClean="0">
                <a:latin typeface="Calibri" pitchFamily="34" charset="0"/>
              </a:rPr>
              <a:t>Plágio – é o uso da ideia de um autor e não incluí-lo na lista de referências (PORTO; SILVA, 2002);</a:t>
            </a:r>
          </a:p>
          <a:p>
            <a:pPr algn="just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pt-BR" sz="2400" dirty="0" smtClean="0">
                <a:latin typeface="Calibri" pitchFamily="34" charset="0"/>
              </a:rPr>
              <a:t>Autoplágio: Embora não seja crime é antiético.(PAMPLONA, 2009)</a:t>
            </a:r>
            <a:r>
              <a:rPr lang="pt-BR" sz="1600" dirty="0">
                <a:latin typeface="Verdana" pitchFamily="34" charset="0"/>
              </a:rPr>
              <a:t>.</a:t>
            </a:r>
            <a:endParaRPr lang="pt-BR" sz="2400" dirty="0" smtClean="0">
              <a:latin typeface="Calibri" pitchFamily="34" charset="0"/>
            </a:endParaRPr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539552" y="620688"/>
            <a:ext cx="2879725" cy="10795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accent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sz="2000" b="1" dirty="0">
                <a:solidFill>
                  <a:srgbClr val="FFFFFF"/>
                </a:solidFill>
              </a:rPr>
              <a:t>Por quê citar?</a:t>
            </a:r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B92A5-3CF1-46BA-8124-28681B5D6B39}" type="datetime1">
              <a:rPr lang="pt-BR" smtClean="0"/>
              <a:t>20/03/2015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Programa de Capacitação da Biblioteca Universitária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858E87F-A6CC-4232-B381-A19505EA8445}" type="slidenum">
              <a:rPr lang="pt-BR" smtClean="0"/>
              <a:t>42</a:t>
            </a:fld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81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8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8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8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8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18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18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115" grpId="0" build="p" animBg="1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4"/>
          <p:cNvSpPr>
            <a:spLocks noChangeArrowheads="1"/>
          </p:cNvSpPr>
          <p:nvPr/>
        </p:nvSpPr>
        <p:spPr bwMode="auto">
          <a:xfrm>
            <a:off x="467544" y="1052736"/>
            <a:ext cx="2879725" cy="10795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accent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sz="2000" b="1" dirty="0" err="1">
                <a:solidFill>
                  <a:srgbClr val="FFFFFF"/>
                </a:solidFill>
              </a:rPr>
              <a:t>Autoplágio</a:t>
            </a:r>
            <a:endParaRPr lang="pt-BR" sz="2000" b="1" dirty="0">
              <a:solidFill>
                <a:srgbClr val="FFFFFF"/>
              </a:solidFill>
            </a:endParaRPr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475928" y="3356992"/>
            <a:ext cx="8136904" cy="1618905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pt-BR" sz="2400" dirty="0">
                <a:solidFill>
                  <a:schemeClr val="tx1"/>
                </a:solidFill>
                <a:latin typeface="Verdana" pitchFamily="34" charset="0"/>
              </a:rPr>
              <a:t>	</a:t>
            </a:r>
            <a:r>
              <a:rPr lang="pt-BR" sz="2000" dirty="0">
                <a:solidFill>
                  <a:schemeClr val="tx1"/>
                </a:solidFill>
                <a:latin typeface="Verdana" pitchFamily="34" charset="0"/>
              </a:rPr>
              <a:t>O </a:t>
            </a:r>
            <a:r>
              <a:rPr lang="pt-BR" sz="2000" dirty="0" err="1">
                <a:solidFill>
                  <a:schemeClr val="tx1"/>
                </a:solidFill>
                <a:latin typeface="Verdana" pitchFamily="34" charset="0"/>
              </a:rPr>
              <a:t>autoplágio</a:t>
            </a:r>
            <a:r>
              <a:rPr lang="pt-BR" sz="2000" dirty="0">
                <a:solidFill>
                  <a:schemeClr val="tx1"/>
                </a:solidFill>
                <a:latin typeface="Verdana" pitchFamily="34" charset="0"/>
              </a:rPr>
              <a:t> “Ocorre quando uma pessoa apresenta uma obra com partes de outra obra de própria autoria, sem qualquer referência a obra anterior. Enquanto o plágio é crime, o autoplágio é apenas antiético, a não ser que os direitos da primeira obra não sejam mais do autor”  (PAMPLONA, 2009</a:t>
            </a:r>
            <a:r>
              <a:rPr lang="pt-BR" sz="2000" dirty="0" smtClean="0">
                <a:solidFill>
                  <a:schemeClr val="tx1"/>
                </a:solidFill>
                <a:latin typeface="Verdana" pitchFamily="34" charset="0"/>
              </a:rPr>
              <a:t>).</a:t>
            </a:r>
            <a:endParaRPr lang="pt-BR" sz="2000" dirty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074CF-C36E-450D-92E0-701749305F08}" type="datetime1">
              <a:rPr lang="pt-BR" smtClean="0"/>
              <a:t>20/03/2015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Programa de Capacitação da Biblioteca Universitária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858E87F-A6CC-4232-B381-A19505EA8445}" type="slidenum">
              <a:rPr lang="pt-BR" smtClean="0"/>
              <a:t>43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26775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2648" y="857232"/>
            <a:ext cx="3671320" cy="642942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Autocitação???</a:t>
            </a:r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54ABE-0CEC-47C1-B306-CCFBD2F7E972}" type="datetime1">
              <a:rPr lang="pt-BR" smtClean="0"/>
              <a:t>20/03/2015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Programa de Capacitação da Biblioteca Universitária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858E87F-A6CC-4232-B381-A19505EA8445}" type="slidenum">
              <a:rPr lang="pt-BR" smtClean="0"/>
              <a:t>44</a:t>
            </a:fld>
            <a:endParaRPr lang="pt-BR"/>
          </a:p>
        </p:txBody>
      </p:sp>
      <p:pic>
        <p:nvPicPr>
          <p:cNvPr id="7" name="Picture 2" descr="http://lowres.cartoonstock.com/education-teaching-self_citation-self_citations-citation-professor-bibliography-cgan3021_low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988840"/>
            <a:ext cx="508000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/>
          <p:cNvSpPr/>
          <p:nvPr/>
        </p:nvSpPr>
        <p:spPr>
          <a:xfrm>
            <a:off x="2339752" y="5695420"/>
            <a:ext cx="48860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dirty="0"/>
              <a:t>http://lowres.cartoonstock.com/education-teaching-self_citation-self_citations-citation-professor-bibliography-cgan3021_low.jpg</a:t>
            </a:r>
          </a:p>
        </p:txBody>
      </p:sp>
    </p:spTree>
    <p:extLst>
      <p:ext uri="{BB962C8B-B14F-4D97-AF65-F5344CB8AC3E}">
        <p14:creationId xmlns:p14="http://schemas.microsoft.com/office/powerpoint/2010/main" val="227942534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857232"/>
            <a:ext cx="8082000" cy="771568"/>
          </a:xfrm>
        </p:spPr>
        <p:txBody>
          <a:bodyPr>
            <a:noAutofit/>
          </a:bodyPr>
          <a:lstStyle/>
          <a:p>
            <a:pPr algn="ctr"/>
            <a:r>
              <a:rPr lang="pt-B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Plágio: procedimentos em caso de plágio na UFSC</a:t>
            </a:r>
            <a:endParaRPr lang="pt-BR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F280B-07D3-4EF0-9FEB-30916BDBA975}" type="datetime1">
              <a:rPr lang="pt-BR" smtClean="0"/>
              <a:t>20/03/2015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Programa de Capacitação da Biblioteca Universitária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858E87F-A6CC-4232-B381-A19505EA8445}" type="slidenum">
              <a:rPr lang="pt-BR" smtClean="0"/>
              <a:t>45</a:t>
            </a:fld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7" y="1988840"/>
            <a:ext cx="6713537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5"/>
          <p:cNvSpPr/>
          <p:nvPr/>
        </p:nvSpPr>
        <p:spPr>
          <a:xfrm>
            <a:off x="1331640" y="5532140"/>
            <a:ext cx="64807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/>
              <a:t>http://portal.bu.ufsc.br/files/2013/09/MC-04-Procedimentos-em-Caso-de-Pl%C3%A1gio.pdf</a:t>
            </a:r>
          </a:p>
        </p:txBody>
      </p:sp>
    </p:spTree>
    <p:extLst>
      <p:ext uri="{BB962C8B-B14F-4D97-AF65-F5344CB8AC3E}">
        <p14:creationId xmlns:p14="http://schemas.microsoft.com/office/powerpoint/2010/main" val="425219816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4"/>
          <p:cNvSpPr>
            <a:spLocks noChangeArrowheads="1"/>
          </p:cNvSpPr>
          <p:nvPr/>
        </p:nvSpPr>
        <p:spPr bwMode="auto">
          <a:xfrm>
            <a:off x="611560" y="1052736"/>
            <a:ext cx="2879725" cy="10795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accent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sz="2000" b="1" dirty="0">
                <a:solidFill>
                  <a:srgbClr val="FFFFFF"/>
                </a:solidFill>
              </a:rPr>
              <a:t>Citação Direta: curta</a:t>
            </a:r>
          </a:p>
        </p:txBody>
      </p:sp>
      <p:sp>
        <p:nvSpPr>
          <p:cNvPr id="9" name="Texto explicativo retangular com cantos arredondados 8"/>
          <p:cNvSpPr/>
          <p:nvPr/>
        </p:nvSpPr>
        <p:spPr bwMode="auto">
          <a:xfrm>
            <a:off x="4211638" y="404813"/>
            <a:ext cx="4140200" cy="1804749"/>
          </a:xfrm>
          <a:prstGeom prst="wedgeRoundRectCallout">
            <a:avLst>
              <a:gd name="adj1" fmla="val -54434"/>
              <a:gd name="adj2" fmla="val 86926"/>
              <a:gd name="adj3" fmla="val 16667"/>
            </a:avLst>
          </a:prstGeom>
          <a:solidFill>
            <a:srgbClr val="FFFFFF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lnSpc>
                <a:spcPts val="2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É a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transcrição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ou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cópia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 de um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parágrafo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,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frase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ou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expressão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,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usando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 as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mesmas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palavras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usadas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pelo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autor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consultado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.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Neste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caso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,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devem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vir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 entre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aspas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, se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inseridas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 no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texto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,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ou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com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destaque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gráfico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 com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mais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 de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três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linhas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. </a:t>
            </a:r>
            <a:endParaRPr lang="pt-BR" dirty="0"/>
          </a:p>
        </p:txBody>
      </p:sp>
      <p:pic>
        <p:nvPicPr>
          <p:cNvPr id="4506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2997200"/>
            <a:ext cx="8353425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o explicativo retangular com cantos arredondados 13"/>
          <p:cNvSpPr/>
          <p:nvPr/>
        </p:nvSpPr>
        <p:spPr bwMode="auto">
          <a:xfrm>
            <a:off x="5364088" y="4293096"/>
            <a:ext cx="2520280" cy="1736646"/>
          </a:xfrm>
          <a:prstGeom prst="wedgeRoundRectCallout">
            <a:avLst>
              <a:gd name="adj1" fmla="val -81013"/>
              <a:gd name="adj2" fmla="val -64147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  <a:spcAft>
                <a:spcPct val="500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en-US" b="1" dirty="0" err="1">
                <a:solidFill>
                  <a:schemeClr val="tx1"/>
                </a:solidFill>
                <a:latin typeface="+mj-lt"/>
              </a:rPr>
              <a:t>Citações</a:t>
            </a:r>
            <a:r>
              <a:rPr lang="en-US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+mj-lt"/>
              </a:rPr>
              <a:t>curtas</a:t>
            </a:r>
            <a:r>
              <a:rPr lang="en-US" b="1" dirty="0">
                <a:solidFill>
                  <a:schemeClr val="tx1"/>
                </a:solidFill>
                <a:latin typeface="+mj-lt"/>
              </a:rPr>
              <a:t>, com </a:t>
            </a:r>
            <a:r>
              <a:rPr lang="en-US" b="1" dirty="0" err="1">
                <a:solidFill>
                  <a:schemeClr val="tx1"/>
                </a:solidFill>
                <a:latin typeface="+mj-lt"/>
              </a:rPr>
              <a:t>até</a:t>
            </a:r>
            <a:r>
              <a:rPr lang="en-US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+mj-lt"/>
              </a:rPr>
              <a:t>três</a:t>
            </a:r>
            <a:r>
              <a:rPr lang="en-US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+mj-lt"/>
              </a:rPr>
              <a:t>linhas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: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devem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ser 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inseridas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no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texto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, entre “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aspas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duplas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”  e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incluído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o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número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de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página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.</a:t>
            </a:r>
            <a:endParaRPr lang="pt-BR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C60D8-406B-4C47-AA73-D2897C52B4DC}" type="datetime1">
              <a:rPr lang="pt-BR" smtClean="0"/>
              <a:t>20/03/2015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Programa de Capacitação da Biblioteca Universitária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858E87F-A6CC-4232-B381-A19505EA8445}" type="slidenum">
              <a:rPr lang="pt-BR" smtClean="0"/>
              <a:t>46</a:t>
            </a:fld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4"/>
          <p:cNvSpPr>
            <a:spLocks noChangeArrowheads="1"/>
          </p:cNvSpPr>
          <p:nvPr/>
        </p:nvSpPr>
        <p:spPr bwMode="auto">
          <a:xfrm>
            <a:off x="611560" y="980728"/>
            <a:ext cx="3168650" cy="122396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accent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sz="2000" b="1" dirty="0">
                <a:solidFill>
                  <a:srgbClr val="FFFFFF"/>
                </a:solidFill>
              </a:rPr>
              <a:t>Citação Direta: longa</a:t>
            </a:r>
          </a:p>
        </p:txBody>
      </p:sp>
      <p:pic>
        <p:nvPicPr>
          <p:cNvPr id="4608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212976"/>
            <a:ext cx="8456613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o explicativo retangular com cantos arredondados 13"/>
          <p:cNvSpPr/>
          <p:nvPr/>
        </p:nvSpPr>
        <p:spPr bwMode="auto">
          <a:xfrm>
            <a:off x="5580112" y="764704"/>
            <a:ext cx="3095625" cy="2008188"/>
          </a:xfrm>
          <a:prstGeom prst="wedgeRoundRectCallout">
            <a:avLst>
              <a:gd name="adj1" fmla="val -91357"/>
              <a:gd name="adj2" fmla="val 72011"/>
              <a:gd name="adj3" fmla="val 16667"/>
            </a:avLst>
          </a:prstGeom>
          <a:solidFill>
            <a:schemeClr val="accent1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spcAft>
                <a:spcPct val="500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en-US" b="1" dirty="0" err="1">
                <a:latin typeface="+mj-lt"/>
              </a:rPr>
              <a:t>Citações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longas</a:t>
            </a:r>
            <a:r>
              <a:rPr lang="en-US" b="1" dirty="0">
                <a:latin typeface="+mj-lt"/>
              </a:rPr>
              <a:t>, com </a:t>
            </a:r>
            <a:r>
              <a:rPr lang="en-US" b="1" dirty="0" err="1">
                <a:latin typeface="+mj-lt"/>
              </a:rPr>
              <a:t>mais</a:t>
            </a:r>
            <a:r>
              <a:rPr lang="en-US" b="1" dirty="0">
                <a:latin typeface="+mj-lt"/>
              </a:rPr>
              <a:t> de </a:t>
            </a:r>
            <a:r>
              <a:rPr lang="en-US" b="1" dirty="0" err="1">
                <a:latin typeface="+mj-lt"/>
              </a:rPr>
              <a:t>três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linhas</a:t>
            </a:r>
            <a:r>
              <a:rPr lang="en-US" dirty="0">
                <a:latin typeface="+mj-lt"/>
              </a:rPr>
              <a:t>: </a:t>
            </a:r>
            <a:r>
              <a:rPr lang="en-US" dirty="0" err="1">
                <a:latin typeface="+mj-lt"/>
              </a:rPr>
              <a:t>devem</a:t>
            </a:r>
            <a:r>
              <a:rPr lang="en-US" dirty="0">
                <a:latin typeface="+mj-lt"/>
              </a:rPr>
              <a:t> ser  </a:t>
            </a:r>
            <a:r>
              <a:rPr lang="en-US" dirty="0" err="1">
                <a:latin typeface="+mj-lt"/>
              </a:rPr>
              <a:t>destacadas</a:t>
            </a:r>
            <a:r>
              <a:rPr lang="en-US" dirty="0">
                <a:latin typeface="+mj-lt"/>
              </a:rPr>
              <a:t> com um </a:t>
            </a:r>
            <a:r>
              <a:rPr lang="en-US" dirty="0" err="1">
                <a:latin typeface="+mj-lt"/>
              </a:rPr>
              <a:t>recuo</a:t>
            </a:r>
            <a:r>
              <a:rPr lang="en-US" dirty="0">
                <a:latin typeface="+mj-lt"/>
              </a:rPr>
              <a:t> de 4 cm </a:t>
            </a:r>
            <a:r>
              <a:rPr lang="en-US" dirty="0" err="1">
                <a:latin typeface="+mj-lt"/>
              </a:rPr>
              <a:t>da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margem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esquerda</a:t>
            </a:r>
            <a:r>
              <a:rPr lang="en-US" dirty="0">
                <a:latin typeface="+mj-lt"/>
              </a:rPr>
              <a:t> com um </a:t>
            </a:r>
            <a:r>
              <a:rPr lang="en-US" dirty="0" err="1">
                <a:latin typeface="+mj-lt"/>
              </a:rPr>
              <a:t>tipo</a:t>
            </a:r>
            <a:r>
              <a:rPr lang="en-US" dirty="0">
                <a:latin typeface="+mj-lt"/>
              </a:rPr>
              <a:t> de </a:t>
            </a:r>
            <a:r>
              <a:rPr lang="en-US" dirty="0" err="1">
                <a:latin typeface="+mj-lt"/>
              </a:rPr>
              <a:t>letra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menor</a:t>
            </a:r>
            <a:r>
              <a:rPr lang="en-US" dirty="0">
                <a:latin typeface="+mj-lt"/>
              </a:rPr>
              <a:t> do </a:t>
            </a:r>
            <a:r>
              <a:rPr lang="en-US" dirty="0" err="1">
                <a:latin typeface="+mj-lt"/>
              </a:rPr>
              <a:t>que</a:t>
            </a:r>
            <a:r>
              <a:rPr lang="en-US" dirty="0">
                <a:latin typeface="+mj-lt"/>
              </a:rPr>
              <a:t> a </a:t>
            </a:r>
            <a:r>
              <a:rPr lang="en-US" dirty="0" err="1">
                <a:latin typeface="+mj-lt"/>
              </a:rPr>
              <a:t>utilizada</a:t>
            </a:r>
            <a:r>
              <a:rPr lang="en-US" dirty="0">
                <a:latin typeface="+mj-lt"/>
              </a:rPr>
              <a:t> no </a:t>
            </a:r>
            <a:r>
              <a:rPr lang="en-US" dirty="0" err="1">
                <a:latin typeface="+mj-lt"/>
              </a:rPr>
              <a:t>texto</a:t>
            </a:r>
            <a:r>
              <a:rPr lang="en-US" dirty="0">
                <a:latin typeface="+mj-lt"/>
              </a:rPr>
              <a:t> 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e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espaçamento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simples.</a:t>
            </a:r>
            <a:endParaRPr lang="pt-BR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683568" y="3933056"/>
            <a:ext cx="1008062" cy="609600"/>
          </a:xfrm>
          <a:prstGeom prst="flowChartAlternateProcess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pt-BR" b="1" dirty="0">
                <a:solidFill>
                  <a:schemeClr val="tx1"/>
                </a:solidFill>
              </a:rPr>
              <a:t>Margem</a:t>
            </a:r>
          </a:p>
          <a:p>
            <a:pPr algn="ctr" eaLnBrk="0" hangingPunct="0">
              <a:defRPr/>
            </a:pPr>
            <a:r>
              <a:rPr lang="pt-BR" b="1" dirty="0">
                <a:solidFill>
                  <a:schemeClr val="tx1"/>
                </a:solidFill>
              </a:rPr>
              <a:t>4cm</a:t>
            </a:r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A7463-C7AC-456C-A84C-D5BACEE55FCB}" type="datetime1">
              <a:rPr lang="pt-BR" smtClean="0"/>
              <a:t>20/03/2015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Programa de Capacitação da Biblioteca Universitária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858E87F-A6CC-4232-B381-A19505EA8445}" type="slidenum">
              <a:rPr lang="pt-BR" smtClean="0"/>
              <a:t>47</a:t>
            </a:fld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9" name="Rectangle 5"/>
          <p:cNvSpPr>
            <a:spLocks noChangeArrowheads="1"/>
          </p:cNvSpPr>
          <p:nvPr/>
        </p:nvSpPr>
        <p:spPr bwMode="auto">
          <a:xfrm>
            <a:off x="971550" y="2205038"/>
            <a:ext cx="7775575" cy="1368425"/>
          </a:xfrm>
          <a:prstGeom prst="rect">
            <a:avLst/>
          </a:prstGeom>
          <a:solidFill>
            <a:srgbClr val="FFFFFF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just">
              <a:defRPr/>
            </a:pPr>
            <a:r>
              <a:rPr lang="pt-BR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“A ansiedade de biblioteca é caracterizada como um sentimento negativo, uma incerteza que causa uma desordem mental nos estudantes, quando estes usam a biblioteca, desconhecendo a organização de seus recursos” </a:t>
            </a:r>
            <a:r>
              <a:rPr lang="pt-BR" b="1" dirty="0">
                <a:solidFill>
                  <a:schemeClr val="accent1"/>
                </a:solidFill>
                <a:latin typeface="Verdana" pitchFamily="34" charset="0"/>
              </a:rPr>
              <a:t>(MELLON, 1986, p. 163, tradução nossa).</a:t>
            </a:r>
          </a:p>
        </p:txBody>
      </p:sp>
      <p:sp>
        <p:nvSpPr>
          <p:cNvPr id="226310" name="Rectangle 6"/>
          <p:cNvSpPr>
            <a:spLocks noChangeArrowheads="1"/>
          </p:cNvSpPr>
          <p:nvPr/>
        </p:nvSpPr>
        <p:spPr bwMode="auto">
          <a:xfrm>
            <a:off x="1042988" y="4797425"/>
            <a:ext cx="7777162" cy="10080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just">
              <a:defRPr/>
            </a:pPr>
            <a:r>
              <a:rPr lang="pt-BR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MELLON, Constance A. </a:t>
            </a:r>
            <a:r>
              <a:rPr lang="pt-BR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Library</a:t>
            </a:r>
            <a:r>
              <a:rPr lang="pt-BR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pt-BR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anxiety</a:t>
            </a:r>
            <a:r>
              <a:rPr lang="pt-BR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: a </a:t>
            </a:r>
            <a:r>
              <a:rPr lang="pt-BR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grounded</a:t>
            </a:r>
            <a:r>
              <a:rPr lang="pt-BR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pt-BR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theory</a:t>
            </a:r>
            <a:r>
              <a:rPr lang="pt-BR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pt-BR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and</a:t>
            </a:r>
            <a:r>
              <a:rPr lang="pt-BR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its </a:t>
            </a:r>
            <a:r>
              <a:rPr lang="pt-BR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development</a:t>
            </a:r>
            <a:r>
              <a:rPr lang="pt-BR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. </a:t>
            </a:r>
            <a:r>
              <a:rPr lang="pt-BR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College</a:t>
            </a:r>
            <a:r>
              <a:rPr lang="pt-BR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&amp; </a:t>
            </a:r>
            <a:r>
              <a:rPr lang="pt-BR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Research</a:t>
            </a:r>
            <a:r>
              <a:rPr lang="pt-BR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pt-BR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Libraries</a:t>
            </a:r>
            <a:r>
              <a:rPr lang="pt-BR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, v. 47, p. 161-165, </a:t>
            </a:r>
            <a:r>
              <a:rPr lang="pt-B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Mar</a:t>
            </a:r>
            <a:r>
              <a:rPr lang="pt-BR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. 1986.</a:t>
            </a:r>
          </a:p>
        </p:txBody>
      </p:sp>
      <p:sp>
        <p:nvSpPr>
          <p:cNvPr id="8" name="Oval 4"/>
          <p:cNvSpPr>
            <a:spLocks noChangeArrowheads="1"/>
          </p:cNvSpPr>
          <p:nvPr/>
        </p:nvSpPr>
        <p:spPr bwMode="auto">
          <a:xfrm>
            <a:off x="827584" y="908720"/>
            <a:ext cx="2881312" cy="9810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accent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sz="2000" b="1" dirty="0">
                <a:solidFill>
                  <a:srgbClr val="FFFFFF"/>
                </a:solidFill>
              </a:rPr>
              <a:t>Citação de texto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sz="2000" b="1" dirty="0">
                <a:solidFill>
                  <a:srgbClr val="FFFFFF"/>
                </a:solidFill>
              </a:rPr>
              <a:t>traduzido</a:t>
            </a:r>
          </a:p>
        </p:txBody>
      </p:sp>
      <p:sp>
        <p:nvSpPr>
          <p:cNvPr id="10" name="Texto explicativo retangular com cantos arredondados 9"/>
          <p:cNvSpPr/>
          <p:nvPr/>
        </p:nvSpPr>
        <p:spPr bwMode="auto">
          <a:xfrm>
            <a:off x="5652120" y="673100"/>
            <a:ext cx="2951163" cy="1531938"/>
          </a:xfrm>
          <a:prstGeom prst="wedgeRoundRectCallout">
            <a:avLst>
              <a:gd name="adj1" fmla="val -86889"/>
              <a:gd name="adj2" fmla="val 54767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144000" indent="-609600"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	</a:t>
            </a:r>
            <a:r>
              <a:rPr lang="en-US" sz="1400" dirty="0" err="1">
                <a:latin typeface="Verdana" pitchFamily="34" charset="0"/>
              </a:rPr>
              <a:t>Quando</a:t>
            </a:r>
            <a:r>
              <a:rPr lang="en-US" sz="1400" dirty="0">
                <a:latin typeface="Verdana" pitchFamily="34" charset="0"/>
              </a:rPr>
              <a:t> a </a:t>
            </a:r>
            <a:r>
              <a:rPr lang="en-US" sz="1400" dirty="0" err="1">
                <a:latin typeface="Verdana" pitchFamily="34" charset="0"/>
              </a:rPr>
              <a:t>citação</a:t>
            </a:r>
            <a:r>
              <a:rPr lang="en-US" sz="1400" dirty="0">
                <a:latin typeface="Verdana" pitchFamily="34" charset="0"/>
              </a:rPr>
              <a:t> </a:t>
            </a:r>
            <a:r>
              <a:rPr lang="en-US" sz="1400" dirty="0" err="1">
                <a:latin typeface="Verdana" pitchFamily="34" charset="0"/>
              </a:rPr>
              <a:t>incluir</a:t>
            </a:r>
            <a:r>
              <a:rPr lang="en-US" sz="1400" dirty="0">
                <a:latin typeface="Verdana" pitchFamily="34" charset="0"/>
              </a:rPr>
              <a:t> </a:t>
            </a:r>
            <a:r>
              <a:rPr lang="en-US" sz="1400" dirty="0" err="1">
                <a:latin typeface="Verdana" pitchFamily="34" charset="0"/>
              </a:rPr>
              <a:t>texto</a:t>
            </a:r>
            <a:r>
              <a:rPr lang="en-US" sz="1400" dirty="0">
                <a:latin typeface="Verdana" pitchFamily="34" charset="0"/>
              </a:rPr>
              <a:t> </a:t>
            </a:r>
            <a:r>
              <a:rPr lang="en-US" sz="1400" dirty="0" err="1">
                <a:latin typeface="Verdana" pitchFamily="34" charset="0"/>
              </a:rPr>
              <a:t>traduzido</a:t>
            </a:r>
            <a:r>
              <a:rPr lang="en-US" sz="1400" dirty="0">
                <a:latin typeface="Verdana" pitchFamily="34" charset="0"/>
              </a:rPr>
              <a:t> </a:t>
            </a:r>
            <a:r>
              <a:rPr lang="en-US" sz="1400" dirty="0" err="1">
                <a:latin typeface="Verdana" pitchFamily="34" charset="0"/>
              </a:rPr>
              <a:t>pelo</a:t>
            </a:r>
            <a:r>
              <a:rPr lang="en-US" sz="1400" dirty="0">
                <a:latin typeface="Verdana" pitchFamily="34" charset="0"/>
              </a:rPr>
              <a:t> </a:t>
            </a:r>
            <a:r>
              <a:rPr lang="en-US" sz="1400" dirty="0" err="1">
                <a:latin typeface="Verdana" pitchFamily="34" charset="0"/>
              </a:rPr>
              <a:t>autor</a:t>
            </a:r>
            <a:r>
              <a:rPr lang="en-US" sz="1400" dirty="0">
                <a:latin typeface="Verdana" pitchFamily="34" charset="0"/>
              </a:rPr>
              <a:t>, </a:t>
            </a:r>
            <a:r>
              <a:rPr lang="en-US" sz="1400" dirty="0" err="1">
                <a:latin typeface="Verdana" pitchFamily="34" charset="0"/>
              </a:rPr>
              <a:t>deve</a:t>
            </a:r>
            <a:r>
              <a:rPr lang="en-US" sz="1400" dirty="0">
                <a:latin typeface="Verdana" pitchFamily="34" charset="0"/>
              </a:rPr>
              <a:t>-se </a:t>
            </a:r>
            <a:r>
              <a:rPr lang="en-US" sz="1400" dirty="0" err="1" smtClean="0">
                <a:latin typeface="Verdana" pitchFamily="34" charset="0"/>
              </a:rPr>
              <a:t>mencionar</a:t>
            </a:r>
            <a:r>
              <a:rPr lang="en-US" sz="1400" dirty="0" smtClean="0">
                <a:latin typeface="Verdana" pitchFamily="34" charset="0"/>
              </a:rPr>
              <a:t>, </a:t>
            </a:r>
            <a:r>
              <a:rPr lang="en-US" sz="1400" dirty="0" err="1">
                <a:latin typeface="Verdana" pitchFamily="34" charset="0"/>
              </a:rPr>
              <a:t>após</a:t>
            </a:r>
            <a:r>
              <a:rPr lang="en-US" sz="1400" dirty="0">
                <a:latin typeface="Verdana" pitchFamily="34" charset="0"/>
              </a:rPr>
              <a:t> a </a:t>
            </a:r>
            <a:r>
              <a:rPr lang="en-US" sz="1400" dirty="0" err="1">
                <a:latin typeface="Verdana" pitchFamily="34" charset="0"/>
              </a:rPr>
              <a:t>chamada</a:t>
            </a:r>
            <a:r>
              <a:rPr lang="en-US" sz="1400" dirty="0">
                <a:latin typeface="Verdana" pitchFamily="34" charset="0"/>
              </a:rPr>
              <a:t> da </a:t>
            </a:r>
            <a:r>
              <a:rPr lang="en-US" sz="1400" dirty="0" err="1">
                <a:latin typeface="Verdana" pitchFamily="34" charset="0"/>
              </a:rPr>
              <a:t>citação</a:t>
            </a:r>
            <a:r>
              <a:rPr lang="en-US" sz="1400" dirty="0">
                <a:latin typeface="Verdana" pitchFamily="34" charset="0"/>
              </a:rPr>
              <a:t>, a </a:t>
            </a:r>
            <a:r>
              <a:rPr lang="en-US" sz="1400" dirty="0" err="1">
                <a:latin typeface="Verdana" pitchFamily="34" charset="0"/>
              </a:rPr>
              <a:t>expressão</a:t>
            </a:r>
            <a:r>
              <a:rPr lang="en-US" sz="1400" dirty="0">
                <a:solidFill>
                  <a:schemeClr val="tx1"/>
                </a:solidFill>
                <a:latin typeface="Verdana" pitchFamily="34" charset="0"/>
              </a:rPr>
              <a:t>:(</a:t>
            </a:r>
            <a:r>
              <a:rPr lang="en-US" sz="1400" dirty="0" err="1">
                <a:solidFill>
                  <a:schemeClr val="tx1"/>
                </a:solidFill>
                <a:latin typeface="Verdana" pitchFamily="34" charset="0"/>
              </a:rPr>
              <a:t>tradução</a:t>
            </a:r>
            <a:r>
              <a:rPr lang="en-US" sz="1400" dirty="0">
                <a:solidFill>
                  <a:schemeClr val="tx1"/>
                </a:solidFill>
                <a:latin typeface="Verdana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Verdana" pitchFamily="34" charset="0"/>
              </a:rPr>
              <a:t>nossa</a:t>
            </a:r>
            <a:r>
              <a:rPr lang="en-US" sz="1400" dirty="0">
                <a:solidFill>
                  <a:schemeClr val="tx1"/>
                </a:solidFill>
                <a:latin typeface="Verdana" pitchFamily="34" charset="0"/>
              </a:rPr>
              <a:t>) entre </a:t>
            </a:r>
            <a:r>
              <a:rPr lang="en-US" sz="1400" dirty="0" err="1">
                <a:latin typeface="Verdana" pitchFamily="34" charset="0"/>
              </a:rPr>
              <a:t>parênteses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.</a:t>
            </a:r>
          </a:p>
        </p:txBody>
      </p:sp>
      <p:sp>
        <p:nvSpPr>
          <p:cNvPr id="11" name="Texto explicativo retangular com cantos arredondados 10"/>
          <p:cNvSpPr/>
          <p:nvPr/>
        </p:nvSpPr>
        <p:spPr bwMode="auto">
          <a:xfrm>
            <a:off x="467544" y="3789040"/>
            <a:ext cx="2016224" cy="936104"/>
          </a:xfrm>
          <a:prstGeom prst="wedgeRoundRectCallout">
            <a:avLst>
              <a:gd name="adj1" fmla="val 80686"/>
              <a:gd name="adj2" fmla="val 73224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  <a:spcAft>
                <a:spcPct val="500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en-US" b="1" dirty="0" err="1">
                <a:solidFill>
                  <a:schemeClr val="tx1"/>
                </a:solidFill>
                <a:latin typeface="+mj-lt"/>
              </a:rPr>
              <a:t>Faz</a:t>
            </a:r>
            <a:r>
              <a:rPr lang="en-US" b="1" dirty="0">
                <a:solidFill>
                  <a:schemeClr val="tx1"/>
                </a:solidFill>
                <a:latin typeface="+mj-lt"/>
              </a:rPr>
              <a:t>-se a </a:t>
            </a:r>
            <a:r>
              <a:rPr lang="en-US" b="1" dirty="0" err="1">
                <a:solidFill>
                  <a:schemeClr val="tx1"/>
                </a:solidFill>
                <a:latin typeface="+mj-lt"/>
              </a:rPr>
              <a:t>referência</a:t>
            </a:r>
            <a:r>
              <a:rPr lang="en-US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+mj-lt"/>
              </a:rPr>
              <a:t>da</a:t>
            </a:r>
            <a:r>
              <a:rPr lang="en-US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+mj-lt"/>
              </a:rPr>
              <a:t>obra</a:t>
            </a:r>
            <a:r>
              <a:rPr lang="en-US" b="1" dirty="0">
                <a:solidFill>
                  <a:schemeClr val="tx1"/>
                </a:solidFill>
                <a:latin typeface="+mj-lt"/>
              </a:rPr>
              <a:t> original</a:t>
            </a:r>
            <a:endParaRPr lang="pt-BR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A00C-EAE4-4D7C-8EB0-021C1A98D629}" type="datetime1">
              <a:rPr lang="pt-BR" smtClean="0"/>
              <a:t>20/03/2015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Programa de Capacitação da Biblioteca Universitária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858E87F-A6CC-4232-B381-A19505EA8445}" type="slidenum">
              <a:rPr lang="pt-BR" smtClean="0"/>
              <a:t>48</a:t>
            </a:fld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26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26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09" grpId="0" animBg="1" autoUpdateAnimBg="0"/>
      <p:bldP spid="226310" grpId="0" animBg="1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54ABE-0CEC-47C1-B306-CCFBD2F7E972}" type="datetime1">
              <a:rPr lang="pt-BR" smtClean="0"/>
              <a:t>20/03/2015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Programa de Capacitação da Biblioteca Universitária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858E87F-A6CC-4232-B381-A19505EA8445}" type="slidenum">
              <a:rPr lang="pt-BR" smtClean="0"/>
              <a:t>49</a:t>
            </a:fld>
            <a:endParaRPr lang="pt-BR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1"/>
          </p:nvPr>
        </p:nvSpPr>
        <p:spPr>
          <a:xfrm>
            <a:off x="323528" y="1928802"/>
            <a:ext cx="8064896" cy="17882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Para citação </a:t>
            </a:r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textos em língua estrangeira</a:t>
            </a:r>
            <a:r>
              <a:rPr lang="pt-B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há  </a:t>
            </a:r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duas </a:t>
            </a:r>
            <a:r>
              <a:rPr lang="pt-B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opções: </a:t>
            </a:r>
            <a:endParaRPr lang="pt-BR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Transcrever </a:t>
            </a:r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citação na língua </a:t>
            </a:r>
            <a:r>
              <a:rPr lang="pt-B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original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Traduzir o </a:t>
            </a:r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texto e indicar, </a:t>
            </a:r>
            <a:r>
              <a:rPr lang="pt-B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após a chamada do autor, a expressão: tradução nossa.</a:t>
            </a:r>
            <a:endParaRPr lang="pt-BR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pt-BR" sz="6400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6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</p:txBody>
      </p:sp>
      <p:sp>
        <p:nvSpPr>
          <p:cNvPr id="8" name="Oval 4"/>
          <p:cNvSpPr>
            <a:spLocks noChangeArrowheads="1"/>
          </p:cNvSpPr>
          <p:nvPr/>
        </p:nvSpPr>
        <p:spPr bwMode="auto">
          <a:xfrm rot="373762">
            <a:off x="4788024" y="692696"/>
            <a:ext cx="3384376" cy="9810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accent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b="1" dirty="0">
                <a:solidFill>
                  <a:srgbClr val="FFFFFF"/>
                </a:solidFill>
              </a:rPr>
              <a:t>Citação de texto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b="1" dirty="0">
                <a:solidFill>
                  <a:srgbClr val="FFFFFF"/>
                </a:solidFill>
              </a:rPr>
              <a:t>e</a:t>
            </a:r>
            <a:r>
              <a:rPr lang="pt-BR" b="1" dirty="0" smtClean="0">
                <a:solidFill>
                  <a:srgbClr val="FFFFFF"/>
                </a:solidFill>
              </a:rPr>
              <a:t>m idioma estrangeiro</a:t>
            </a:r>
            <a:endParaRPr lang="pt-BR" b="1" dirty="0">
              <a:solidFill>
                <a:srgbClr val="FFFFFF"/>
              </a:solidFill>
            </a:endParaRPr>
          </a:p>
        </p:txBody>
      </p:sp>
      <p:sp>
        <p:nvSpPr>
          <p:cNvPr id="9" name="Comment 2"/>
          <p:cNvSpPr>
            <a:spLocks noChangeArrowheads="1"/>
          </p:cNvSpPr>
          <p:nvPr/>
        </p:nvSpPr>
        <p:spPr bwMode="auto">
          <a:xfrm>
            <a:off x="611560" y="3356992"/>
            <a:ext cx="7848872" cy="319472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  <a:defRPr/>
            </a:pPr>
            <a:r>
              <a:rPr lang="pt-BR" sz="1200" b="1" dirty="0"/>
              <a:t>Palavras estrangeiras, negrito, itálico, </a:t>
            </a:r>
            <a:r>
              <a:rPr lang="pt-BR" sz="1200" b="1" dirty="0" smtClean="0"/>
              <a:t>aspas...</a:t>
            </a:r>
            <a:endParaRPr lang="pt-BR" sz="1200" dirty="0"/>
          </a:p>
          <a:p>
            <a:pPr algn="just">
              <a:spcBef>
                <a:spcPct val="20000"/>
              </a:spcBef>
              <a:defRPr/>
            </a:pPr>
            <a:endParaRPr lang="pt-BR" sz="1200" dirty="0" smtClean="0"/>
          </a:p>
          <a:p>
            <a:pPr algn="just">
              <a:spcBef>
                <a:spcPct val="20000"/>
              </a:spcBef>
              <a:defRPr/>
            </a:pPr>
            <a:r>
              <a:rPr lang="pt-BR" sz="1200" dirty="0" smtClean="0">
                <a:solidFill>
                  <a:schemeClr val="tx1"/>
                </a:solidFill>
              </a:rPr>
              <a:t>O uso do itálico </a:t>
            </a:r>
            <a:r>
              <a:rPr lang="pt-BR" sz="1200" dirty="0">
                <a:solidFill>
                  <a:schemeClr val="tx1"/>
                </a:solidFill>
              </a:rPr>
              <a:t>para palavras </a:t>
            </a:r>
            <a:r>
              <a:rPr lang="pt-BR" sz="1200" dirty="0" smtClean="0">
                <a:solidFill>
                  <a:schemeClr val="tx1"/>
                </a:solidFill>
              </a:rPr>
              <a:t>estrangeiras, citação em língua estrangeira e expressões latinas usadas nas citações é uma questão que gera dúvidas e diferentes interpretações nos manuais sobre normalização. </a:t>
            </a:r>
            <a:endParaRPr lang="pt-BR" sz="1200" dirty="0">
              <a:solidFill>
                <a:schemeClr val="tx1"/>
              </a:solidFill>
            </a:endParaRPr>
          </a:p>
          <a:p>
            <a:pPr algn="just">
              <a:spcBef>
                <a:spcPct val="20000"/>
              </a:spcBef>
              <a:defRPr/>
            </a:pPr>
            <a:r>
              <a:rPr lang="pt-BR" sz="1200" b="1" dirty="0" smtClean="0"/>
              <a:t>Dicas:</a:t>
            </a:r>
          </a:p>
          <a:p>
            <a:pPr marL="228600" indent="-228600">
              <a:spcBef>
                <a:spcPct val="20000"/>
              </a:spcBef>
              <a:buAutoNum type="arabicPeriod"/>
              <a:defRPr/>
            </a:pPr>
            <a:r>
              <a:rPr lang="pt-BR" sz="1200" dirty="0" smtClean="0">
                <a:solidFill>
                  <a:schemeClr val="tx1"/>
                </a:solidFill>
              </a:rPr>
              <a:t>Se o termo estrangeiro já foi incorporado à língua portuguesa, use-o sem itálico. Consulte a lista desses termos disponível na página do Senado Federal&lt;</a:t>
            </a:r>
            <a:r>
              <a:rPr lang="pt-BR" sz="1200" u="sng" dirty="0" smtClean="0">
                <a:hlinkClick r:id="rId2"/>
              </a:rPr>
              <a:t>http</a:t>
            </a:r>
            <a:r>
              <a:rPr lang="pt-BR" sz="1200" u="sng" dirty="0">
                <a:hlinkClick r:id="rId2"/>
              </a:rPr>
              <a:t>://</a:t>
            </a:r>
            <a:r>
              <a:rPr lang="pt-BR" sz="1200" u="sng" dirty="0" smtClean="0">
                <a:hlinkClick r:id="rId2"/>
              </a:rPr>
              <a:t>www12.senado.gov.br/manualdecomunicacao/redacao-e-estilo/estilo/estrangeirismo</a:t>
            </a:r>
            <a:r>
              <a:rPr lang="pt-BR" sz="1200" u="sng" dirty="0" smtClean="0"/>
              <a:t>&gt;.</a:t>
            </a:r>
          </a:p>
          <a:p>
            <a:pPr marL="228600" indent="-228600">
              <a:spcBef>
                <a:spcPct val="20000"/>
              </a:spcBef>
              <a:buAutoNum type="arabicPeriod"/>
              <a:defRPr/>
            </a:pPr>
            <a:r>
              <a:rPr lang="pt-BR" sz="1200" dirty="0" smtClean="0">
                <a:solidFill>
                  <a:schemeClr val="tx1"/>
                </a:solidFill>
              </a:rPr>
              <a:t>O uso do itálico para citações diretas de textos em língua estrangeira é desnecessário tendo em vista que já utilizam o destaque das aspas (citação até 3 linhas) e  do recuo de parágrafo, fonte menor do texto e espaço entrelinhas também menor (citação com mais de três linhas).</a:t>
            </a:r>
          </a:p>
          <a:p>
            <a:pPr marL="228600" indent="-228600">
              <a:spcBef>
                <a:spcPct val="20000"/>
              </a:spcBef>
              <a:buAutoNum type="arabicPeriod"/>
              <a:defRPr/>
            </a:pPr>
            <a:r>
              <a:rPr lang="pt-BR" sz="1200" dirty="0" smtClean="0">
                <a:solidFill>
                  <a:schemeClr val="tx1"/>
                </a:solidFill>
              </a:rPr>
              <a:t>Tanto o </a:t>
            </a:r>
            <a:r>
              <a:rPr lang="pt-BR" sz="1200" dirty="0">
                <a:solidFill>
                  <a:schemeClr val="tx1"/>
                </a:solidFill>
              </a:rPr>
              <a:t>itálico </a:t>
            </a:r>
            <a:r>
              <a:rPr lang="pt-BR" sz="1200" dirty="0" smtClean="0">
                <a:solidFill>
                  <a:schemeClr val="tx1"/>
                </a:solidFill>
              </a:rPr>
              <a:t>quanto as </a:t>
            </a:r>
            <a:r>
              <a:rPr lang="pt-BR" sz="1200" dirty="0">
                <a:solidFill>
                  <a:schemeClr val="tx1"/>
                </a:solidFill>
              </a:rPr>
              <a:t>aspas têm a </a:t>
            </a:r>
            <a:r>
              <a:rPr lang="pt-BR" sz="1200" dirty="0" smtClean="0">
                <a:solidFill>
                  <a:schemeClr val="tx1"/>
                </a:solidFill>
              </a:rPr>
              <a:t>função de destacar  </a:t>
            </a:r>
            <a:r>
              <a:rPr lang="pt-BR" sz="1200" dirty="0">
                <a:solidFill>
                  <a:schemeClr val="tx1"/>
                </a:solidFill>
              </a:rPr>
              <a:t>parte do texto (uma letra, uma palavra, uma expressão, uma frase ou </a:t>
            </a:r>
            <a:r>
              <a:rPr lang="pt-BR" sz="1200" dirty="0" smtClean="0">
                <a:solidFill>
                  <a:schemeClr val="tx1"/>
                </a:solidFill>
              </a:rPr>
              <a:t>um parágrafo) que se pretende realçar. </a:t>
            </a:r>
          </a:p>
          <a:p>
            <a:pPr marL="228600" indent="-228600">
              <a:spcBef>
                <a:spcPct val="20000"/>
              </a:spcBef>
              <a:buAutoNum type="arabicPeriod"/>
              <a:defRPr/>
            </a:pPr>
            <a:r>
              <a:rPr lang="pt-BR" sz="1200" dirty="0" smtClean="0">
                <a:solidFill>
                  <a:schemeClr val="tx1"/>
                </a:solidFill>
              </a:rPr>
              <a:t>No </a:t>
            </a:r>
            <a:r>
              <a:rPr lang="pt-BR" sz="1200" dirty="0">
                <a:solidFill>
                  <a:schemeClr val="tx1"/>
                </a:solidFill>
              </a:rPr>
              <a:t>que diz respeito às expressões latinas utilizadas </a:t>
            </a:r>
            <a:r>
              <a:rPr lang="pt-BR" sz="1200" dirty="0" smtClean="0">
                <a:solidFill>
                  <a:schemeClr val="tx1"/>
                </a:solidFill>
              </a:rPr>
              <a:t>nas citações</a:t>
            </a:r>
            <a:r>
              <a:rPr lang="pt-BR" sz="1200" dirty="0">
                <a:solidFill>
                  <a:schemeClr val="tx1"/>
                </a:solidFill>
              </a:rPr>
              <a:t>, a NBR 10520 não utiliza o itálico. </a:t>
            </a:r>
          </a:p>
          <a:p>
            <a:pPr marL="228600" indent="-228600">
              <a:spcBef>
                <a:spcPct val="20000"/>
              </a:spcBef>
              <a:buAutoNum type="arabicPeriod"/>
              <a:defRPr/>
            </a:pPr>
            <a:endParaRPr lang="pt-BR" sz="1400" dirty="0" smtClean="0"/>
          </a:p>
        </p:txBody>
      </p:sp>
    </p:spTree>
    <p:extLst>
      <p:ext uri="{BB962C8B-B14F-4D97-AF65-F5344CB8AC3E}">
        <p14:creationId xmlns:p14="http://schemas.microsoft.com/office/powerpoint/2010/main" val="1445832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8" name="Comment 4"/>
          <p:cNvSpPr>
            <a:spLocks noChangeArrowheads="1"/>
          </p:cNvSpPr>
          <p:nvPr/>
        </p:nvSpPr>
        <p:spPr bwMode="auto">
          <a:xfrm>
            <a:off x="179512" y="1556792"/>
            <a:ext cx="8820150" cy="42534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b="1" dirty="0">
                <a:solidFill>
                  <a:schemeClr val="accent5"/>
                </a:solidFill>
                <a:latin typeface="Verdana" pitchFamily="34" charset="0"/>
              </a:rPr>
              <a:t>AUTOR PESSOAL </a:t>
            </a:r>
            <a:r>
              <a:rPr lang="pt-BR" dirty="0">
                <a:solidFill>
                  <a:schemeClr val="accent5"/>
                </a:solidFill>
                <a:latin typeface="Verdana" pitchFamily="34" charset="0"/>
              </a:rPr>
              <a:t> O formato de </a:t>
            </a:r>
            <a:r>
              <a:rPr lang="pt-BR" dirty="0">
                <a:solidFill>
                  <a:srgbClr val="C00000"/>
                </a:solidFill>
                <a:latin typeface="Verdana" pitchFamily="34" charset="0"/>
              </a:rPr>
              <a:t>entrada*</a:t>
            </a:r>
            <a:r>
              <a:rPr lang="pt-BR" dirty="0">
                <a:solidFill>
                  <a:schemeClr val="accent5"/>
                </a:solidFill>
                <a:latin typeface="Verdana" pitchFamily="34" charset="0"/>
              </a:rPr>
              <a:t> para autor pessoal é:  sobrenome, nome (s), abreviado (s) ou não. Quando houver mais de um autor, os nomes devem ser listados na ordem em que aparecem na obra, não em ordem alfabética</a:t>
            </a:r>
            <a:r>
              <a:rPr lang="pt-BR" dirty="0">
                <a:solidFill>
                  <a:schemeClr val="tx1"/>
                </a:solidFill>
                <a:latin typeface="Verdana" pitchFamily="34" charset="0"/>
              </a:rPr>
              <a:t>.</a:t>
            </a:r>
          </a:p>
          <a:p>
            <a:pPr>
              <a:spcBef>
                <a:spcPct val="50000"/>
              </a:spcBef>
              <a:defRPr/>
            </a:pPr>
            <a:endParaRPr lang="pt-BR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pt-BR" b="1" dirty="0">
                <a:solidFill>
                  <a:srgbClr val="CC0000"/>
                </a:solidFill>
                <a:latin typeface="Verdana" pitchFamily="34" charset="0"/>
              </a:rPr>
              <a:t>UM AUTOR </a:t>
            </a:r>
            <a:endParaRPr lang="en-US" b="1" dirty="0">
              <a:solidFill>
                <a:srgbClr val="CC0000"/>
              </a:solidFill>
              <a:latin typeface="Verdana" pitchFamily="34" charset="0"/>
            </a:endParaRPr>
          </a:p>
          <a:p>
            <a:pPr>
              <a:defRPr/>
            </a:pPr>
            <a:r>
              <a:rPr lang="pt-BR" b="1" dirty="0">
                <a:solidFill>
                  <a:schemeClr val="tx2"/>
                </a:solidFill>
                <a:latin typeface="Verdana" pitchFamily="34" charset="0"/>
              </a:rPr>
              <a:t>SCHÜTZ, Edgar. </a:t>
            </a:r>
          </a:p>
          <a:p>
            <a:pPr>
              <a:defRPr/>
            </a:pPr>
            <a:endParaRPr lang="pt-BR" b="1" dirty="0">
              <a:solidFill>
                <a:srgbClr val="006699"/>
              </a:solidFill>
              <a:latin typeface="Verdana" pitchFamily="34" charset="0"/>
            </a:endParaRPr>
          </a:p>
          <a:p>
            <a:pPr>
              <a:lnSpc>
                <a:spcPct val="120000"/>
              </a:lnSpc>
              <a:defRPr/>
            </a:pPr>
            <a:r>
              <a:rPr lang="pt-BR" b="1" dirty="0">
                <a:solidFill>
                  <a:srgbClr val="CC0000"/>
                </a:solidFill>
                <a:latin typeface="Verdana" pitchFamily="34" charset="0"/>
              </a:rPr>
              <a:t>DOIS AUTORES</a:t>
            </a:r>
            <a:r>
              <a:rPr lang="pt-BR" b="1" dirty="0">
                <a:solidFill>
                  <a:srgbClr val="FF6600"/>
                </a:solidFill>
                <a:latin typeface="Verdana" pitchFamily="34" charset="0"/>
              </a:rPr>
              <a:t> </a:t>
            </a:r>
            <a:endParaRPr lang="en-US" b="1" dirty="0">
              <a:solidFill>
                <a:srgbClr val="FF6600"/>
              </a:solidFill>
              <a:latin typeface="Verdana" pitchFamily="34" charset="0"/>
            </a:endParaRPr>
          </a:p>
          <a:p>
            <a:pPr>
              <a:lnSpc>
                <a:spcPct val="120000"/>
              </a:lnSpc>
              <a:defRPr/>
            </a:pPr>
            <a:r>
              <a:rPr lang="pt-BR" b="1" dirty="0">
                <a:solidFill>
                  <a:schemeClr val="tx2"/>
                </a:solidFill>
                <a:latin typeface="Verdana" pitchFamily="34" charset="0"/>
              </a:rPr>
              <a:t>SÓDERSTEN, </a:t>
            </a:r>
            <a:r>
              <a:rPr lang="pt-BR" b="1" dirty="0" err="1">
                <a:solidFill>
                  <a:schemeClr val="tx2"/>
                </a:solidFill>
                <a:latin typeface="Verdana" pitchFamily="34" charset="0"/>
              </a:rPr>
              <a:t>Bo</a:t>
            </a:r>
            <a:r>
              <a:rPr lang="pt-BR" b="1" dirty="0">
                <a:solidFill>
                  <a:schemeClr val="tx2"/>
                </a:solidFill>
                <a:latin typeface="Verdana" pitchFamily="34" charset="0"/>
              </a:rPr>
              <a:t>;</a:t>
            </a:r>
            <a:r>
              <a:rPr lang="en-US" b="1" dirty="0">
                <a:solidFill>
                  <a:schemeClr val="tx2"/>
                </a:solidFill>
                <a:latin typeface="Verdana" pitchFamily="34" charset="0"/>
              </a:rPr>
              <a:t> </a:t>
            </a:r>
            <a:r>
              <a:rPr lang="pt-BR" b="1" dirty="0">
                <a:solidFill>
                  <a:schemeClr val="tx2"/>
                </a:solidFill>
                <a:latin typeface="Verdana" pitchFamily="34" charset="0"/>
              </a:rPr>
              <a:t>GEOFREY, </a:t>
            </a:r>
            <a:r>
              <a:rPr lang="pt-BR" b="1" dirty="0" err="1">
                <a:solidFill>
                  <a:schemeClr val="tx2"/>
                </a:solidFill>
                <a:latin typeface="Verdana" pitchFamily="34" charset="0"/>
              </a:rPr>
              <a:t>Reed</a:t>
            </a:r>
            <a:r>
              <a:rPr lang="pt-BR" b="1" dirty="0">
                <a:solidFill>
                  <a:schemeClr val="tx2"/>
                </a:solidFill>
                <a:latin typeface="Verdana" pitchFamily="34" charset="0"/>
              </a:rPr>
              <a:t>. </a:t>
            </a:r>
          </a:p>
          <a:p>
            <a:pPr>
              <a:defRPr/>
            </a:pPr>
            <a:endParaRPr lang="pt-BR" b="1" dirty="0">
              <a:solidFill>
                <a:srgbClr val="CC0000"/>
              </a:solidFill>
              <a:latin typeface="Verdana" pitchFamily="34" charset="0"/>
            </a:endParaRPr>
          </a:p>
          <a:p>
            <a:pPr>
              <a:defRPr/>
            </a:pPr>
            <a:r>
              <a:rPr lang="pt-BR" b="1" dirty="0">
                <a:solidFill>
                  <a:srgbClr val="CC0000"/>
                </a:solidFill>
                <a:latin typeface="Verdana" pitchFamily="34" charset="0"/>
              </a:rPr>
              <a:t>TRÊS AUTORES</a:t>
            </a:r>
            <a:endParaRPr lang="en-US" b="1" dirty="0">
              <a:solidFill>
                <a:srgbClr val="CC0000"/>
              </a:solidFill>
              <a:latin typeface="Verdana" pitchFamily="34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pt-BR" b="1" dirty="0">
                <a:solidFill>
                  <a:schemeClr val="tx2"/>
                </a:solidFill>
                <a:latin typeface="Verdana" pitchFamily="34" charset="0"/>
              </a:rPr>
              <a:t>NORTON, Peter; AITKEN, Peter; WILTON, Richard. </a:t>
            </a:r>
          </a:p>
          <a:p>
            <a:pPr>
              <a:spcBef>
                <a:spcPct val="50000"/>
              </a:spcBef>
              <a:defRPr/>
            </a:pPr>
            <a:endParaRPr lang="pt-BR" b="1" dirty="0">
              <a:solidFill>
                <a:schemeClr val="tx2"/>
              </a:solidFill>
              <a:latin typeface="Verdana" pitchFamily="34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pt-BR" b="1" dirty="0" smtClean="0">
                <a:solidFill>
                  <a:srgbClr val="C00000"/>
                </a:solidFill>
                <a:latin typeface="Verdana" pitchFamily="34" charset="0"/>
              </a:rPr>
              <a:t>* Entrada </a:t>
            </a:r>
            <a:r>
              <a:rPr lang="pt-BR" b="1" dirty="0">
                <a:solidFill>
                  <a:srgbClr val="C00000"/>
                </a:solidFill>
                <a:latin typeface="Verdana" pitchFamily="34" charset="0"/>
              </a:rPr>
              <a:t>é o nome, palavra ou expressão que encabeça a </a:t>
            </a:r>
            <a:r>
              <a:rPr lang="pt-BR" b="1" dirty="0" smtClean="0">
                <a:solidFill>
                  <a:srgbClr val="C00000"/>
                </a:solidFill>
                <a:latin typeface="Verdana" pitchFamily="34" charset="0"/>
              </a:rPr>
              <a:t>referência</a:t>
            </a:r>
          </a:p>
        </p:txBody>
      </p:sp>
      <p:sp>
        <p:nvSpPr>
          <p:cNvPr id="6" name="Texto explicativo em forma de nuvem 5"/>
          <p:cNvSpPr/>
          <p:nvPr/>
        </p:nvSpPr>
        <p:spPr bwMode="auto">
          <a:xfrm>
            <a:off x="3779838" y="2492375"/>
            <a:ext cx="1584325" cy="477838"/>
          </a:xfrm>
          <a:prstGeom prst="cloudCallout">
            <a:avLst>
              <a:gd name="adj1" fmla="val -30145"/>
              <a:gd name="adj2" fmla="val 100769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Exemplos</a:t>
            </a:r>
          </a:p>
        </p:txBody>
      </p:sp>
      <p:sp>
        <p:nvSpPr>
          <p:cNvPr id="8" name="Oval 4"/>
          <p:cNvSpPr>
            <a:spLocks noChangeArrowheads="1"/>
          </p:cNvSpPr>
          <p:nvPr/>
        </p:nvSpPr>
        <p:spPr bwMode="auto">
          <a:xfrm>
            <a:off x="467544" y="0"/>
            <a:ext cx="2808288" cy="979488"/>
          </a:xfrm>
          <a:prstGeom prst="ellipse">
            <a:avLst/>
          </a:prstGeom>
          <a:solidFill>
            <a:schemeClr val="accent2">
              <a:lumMod val="50000"/>
            </a:schemeClr>
          </a:solidFill>
          <a:ln w="9525">
            <a:solidFill>
              <a:schemeClr val="accent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sz="3200" b="1" dirty="0">
                <a:solidFill>
                  <a:srgbClr val="FFFFFF"/>
                </a:solidFill>
              </a:rPr>
              <a:t>Autor - 1</a:t>
            </a:r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A59EF-B19E-4489-B67D-E4B504CDFD13}" type="datetime1">
              <a:rPr lang="pt-BR" smtClean="0"/>
              <a:t>20/03/2015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Programa de Capacitação da Biblioteca Universitária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8E87F-A6CC-4232-B381-A19505EA8445}" type="slidenum">
              <a:rPr lang="pt-BR" smtClean="0"/>
              <a:t>5</a:t>
            </a:fld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0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0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28" grpId="0" animBg="1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5" name="Grupo 17"/>
          <p:cNvGrpSpPr>
            <a:grpSpLocks/>
          </p:cNvGrpSpPr>
          <p:nvPr/>
        </p:nvGrpSpPr>
        <p:grpSpPr bwMode="auto">
          <a:xfrm>
            <a:off x="323528" y="692697"/>
            <a:ext cx="8560122" cy="5040559"/>
            <a:chOff x="323206" y="692936"/>
            <a:chExt cx="8560890" cy="5039875"/>
          </a:xfrm>
        </p:grpSpPr>
        <p:sp>
          <p:nvSpPr>
            <p:cNvPr id="225285" name="Rectangle 5"/>
            <p:cNvSpPr>
              <a:spLocks noChangeArrowheads="1"/>
            </p:cNvSpPr>
            <p:nvPr/>
          </p:nvSpPr>
          <p:spPr bwMode="auto">
            <a:xfrm>
              <a:off x="539447" y="5012978"/>
              <a:ext cx="7993780" cy="576185"/>
            </a:xfrm>
            <a:prstGeom prst="rect">
              <a:avLst/>
            </a:prstGeom>
            <a:noFill/>
            <a:ln w="76200" algn="ctr">
              <a:noFill/>
              <a:miter lim="800000"/>
              <a:headEnd/>
              <a:tailEnd/>
            </a:ln>
            <a:effectLst>
              <a:prstShdw prst="shdw17" dist="17961" dir="13500000">
                <a:srgbClr val="79DFDD"/>
              </a:prstShdw>
            </a:effectLst>
          </p:spPr>
          <p:txBody>
            <a:bodyPr wrap="none" anchor="ctr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Clr>
                  <a:schemeClr val="accent1"/>
                </a:buClr>
                <a:buSzPct val="80000"/>
                <a:buFont typeface="Wingdings" pitchFamily="2" charset="2"/>
                <a:buNone/>
                <a:defRPr/>
              </a:pPr>
              <a:endPara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" name="Oval 4"/>
            <p:cNvSpPr>
              <a:spLocks noChangeArrowheads="1"/>
            </p:cNvSpPr>
            <p:nvPr/>
          </p:nvSpPr>
          <p:spPr bwMode="auto">
            <a:xfrm>
              <a:off x="323206" y="764934"/>
              <a:ext cx="2879983" cy="98094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accent2">
                  <a:lumMod val="20000"/>
                  <a:lumOff val="8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chemeClr val="accent1"/>
                </a:buClr>
                <a:buSzPct val="80000"/>
                <a:buFont typeface="Wingdings" pitchFamily="2" charset="2"/>
                <a:buNone/>
                <a:defRPr/>
              </a:pPr>
              <a:r>
                <a:rPr lang="pt-BR" sz="2000" b="1" dirty="0">
                  <a:solidFill>
                    <a:srgbClr val="FFFFFF"/>
                  </a:solidFill>
                </a:rPr>
                <a:t>Citação de citação</a:t>
              </a:r>
            </a:p>
          </p:txBody>
        </p:sp>
        <p:pic>
          <p:nvPicPr>
            <p:cNvPr id="49161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3528" y="1916832"/>
              <a:ext cx="8424936" cy="1584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162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3528" y="4365104"/>
              <a:ext cx="8236410" cy="13677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o explicativo retangular com cantos arredondados 9"/>
            <p:cNvSpPr/>
            <p:nvPr/>
          </p:nvSpPr>
          <p:spPr bwMode="auto">
            <a:xfrm>
              <a:off x="1763688" y="3789040"/>
              <a:ext cx="1368152" cy="347329"/>
            </a:xfrm>
            <a:prstGeom prst="wedgeRoundRectCallout">
              <a:avLst>
                <a:gd name="adj1" fmla="val -13120"/>
                <a:gd name="adj2" fmla="val 209508"/>
                <a:gd name="adj3" fmla="val 16667"/>
              </a:avLst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Clr>
                  <a:schemeClr val="accent1"/>
                </a:buClr>
                <a:buSzPct val="80000"/>
                <a:buFont typeface="Wingdings" pitchFamily="2" charset="2"/>
                <a:buNone/>
                <a:defRPr/>
              </a:pPr>
              <a:r>
                <a:rPr lang="pt-BR" dirty="0">
                  <a:solidFill>
                    <a:srgbClr val="3333FF"/>
                  </a:solidFill>
                  <a:latin typeface="Tahoma" pitchFamily="34" charset="0"/>
                </a:rPr>
                <a:t>  citado por</a:t>
              </a:r>
            </a:p>
          </p:txBody>
        </p:sp>
        <p:sp>
          <p:nvSpPr>
            <p:cNvPr id="11" name="Texto explicativo retangular com cantos arredondados 10"/>
            <p:cNvSpPr/>
            <p:nvPr/>
          </p:nvSpPr>
          <p:spPr bwMode="auto">
            <a:xfrm>
              <a:off x="3923929" y="3788859"/>
              <a:ext cx="2088232" cy="347329"/>
            </a:xfrm>
            <a:prstGeom prst="wedgeRoundRectCallout">
              <a:avLst>
                <a:gd name="adj1" fmla="val -57791"/>
                <a:gd name="adj2" fmla="val 170018"/>
                <a:gd name="adj3" fmla="val 16667"/>
              </a:avLst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Clr>
                  <a:schemeClr val="accent1"/>
                </a:buClr>
                <a:buSzPct val="80000"/>
                <a:buFont typeface="Wingdings" pitchFamily="2" charset="2"/>
                <a:buNone/>
                <a:defRPr/>
              </a:pPr>
              <a:r>
                <a:rPr lang="pt-BR" dirty="0">
                  <a:solidFill>
                    <a:srgbClr val="3333FF"/>
                  </a:solidFill>
                  <a:latin typeface="Tahoma" pitchFamily="34" charset="0"/>
                </a:rPr>
                <a:t> obra consultada</a:t>
              </a:r>
            </a:p>
          </p:txBody>
        </p:sp>
        <p:sp>
          <p:nvSpPr>
            <p:cNvPr id="13" name="Canto dobrado 12"/>
            <p:cNvSpPr/>
            <p:nvPr/>
          </p:nvSpPr>
          <p:spPr bwMode="auto">
            <a:xfrm>
              <a:off x="5436233" y="692936"/>
              <a:ext cx="3312665" cy="1055882"/>
            </a:xfrm>
            <a:prstGeom prst="foldedCorner">
              <a:avLst>
                <a:gd name="adj" fmla="val 2176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spcAft>
                  <a:spcPct val="5000"/>
                </a:spcAft>
                <a:buClr>
                  <a:schemeClr val="accent1"/>
                </a:buClr>
                <a:buSzPct val="80000"/>
                <a:buFont typeface="Wingdings" pitchFamily="2" charset="2"/>
                <a:buNone/>
                <a:defRPr/>
              </a:pPr>
              <a:r>
                <a:rPr lang="en-US" b="1" dirty="0" err="1" smtClean="0"/>
                <a:t>Citação</a:t>
              </a:r>
              <a:r>
                <a:rPr lang="en-US" b="1" dirty="0" smtClean="0"/>
                <a:t> </a:t>
              </a:r>
              <a:r>
                <a:rPr lang="en-US" b="1" dirty="0"/>
                <a:t>de </a:t>
              </a:r>
              <a:r>
                <a:rPr lang="en-US" b="1" dirty="0" err="1"/>
                <a:t>citação</a:t>
              </a:r>
              <a:r>
                <a:rPr lang="en-US" b="1" dirty="0"/>
                <a:t> é a </a:t>
              </a:r>
              <a:r>
                <a:rPr lang="en-US" b="1" dirty="0" err="1"/>
                <a:t>citação</a:t>
              </a:r>
              <a:r>
                <a:rPr lang="en-US" b="1" dirty="0"/>
                <a:t> de um </a:t>
              </a:r>
              <a:r>
                <a:rPr lang="en-US" b="1" dirty="0" err="1"/>
                <a:t>texto</a:t>
              </a:r>
              <a:r>
                <a:rPr lang="en-US" b="1" dirty="0"/>
                <a:t> </a:t>
              </a:r>
              <a:r>
                <a:rPr lang="en-US" b="1" dirty="0" err="1"/>
                <a:t>citado</a:t>
              </a:r>
              <a:r>
                <a:rPr lang="en-US" b="1" dirty="0"/>
                <a:t> </a:t>
              </a:r>
              <a:r>
                <a:rPr lang="en-US" b="1" dirty="0" err="1"/>
                <a:t>por</a:t>
              </a:r>
              <a:r>
                <a:rPr lang="en-US" b="1" dirty="0"/>
                <a:t> outro </a:t>
              </a:r>
              <a:r>
                <a:rPr lang="en-US" b="1" dirty="0" err="1" smtClean="0"/>
                <a:t>autor</a:t>
              </a:r>
              <a:r>
                <a:rPr lang="en-US" b="1" dirty="0" smtClean="0"/>
                <a:t>.</a:t>
              </a:r>
              <a:endParaRPr lang="pt-BR" dirty="0"/>
            </a:p>
          </p:txBody>
        </p:sp>
        <p:sp>
          <p:nvSpPr>
            <p:cNvPr id="14" name="Canto dobrado 13"/>
            <p:cNvSpPr/>
            <p:nvPr/>
          </p:nvSpPr>
          <p:spPr bwMode="auto">
            <a:xfrm>
              <a:off x="6156526" y="3573311"/>
              <a:ext cx="2727570" cy="697790"/>
            </a:xfrm>
            <a:prstGeom prst="foldedCorner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spcAft>
                  <a:spcPct val="5000"/>
                </a:spcAft>
                <a:buClr>
                  <a:schemeClr val="accent1"/>
                </a:buClr>
                <a:buSzPct val="80000"/>
                <a:buFont typeface="Wingdings" pitchFamily="2" charset="2"/>
                <a:buNone/>
                <a:defRPr/>
              </a:pPr>
              <a:r>
                <a:rPr lang="en-US" b="1" dirty="0" err="1">
                  <a:solidFill>
                    <a:schemeClr val="tx1"/>
                  </a:solidFill>
                </a:rPr>
                <a:t>Faz</a:t>
              </a:r>
              <a:r>
                <a:rPr lang="en-US" b="1" dirty="0">
                  <a:solidFill>
                    <a:schemeClr val="tx1"/>
                  </a:solidFill>
                </a:rPr>
                <a:t>-se a </a:t>
              </a:r>
              <a:r>
                <a:rPr lang="en-US" b="1" dirty="0" err="1">
                  <a:solidFill>
                    <a:schemeClr val="tx1"/>
                  </a:solidFill>
                </a:rPr>
                <a:t>referência</a:t>
              </a:r>
              <a:r>
                <a:rPr lang="en-US" b="1" dirty="0">
                  <a:solidFill>
                    <a:schemeClr val="tx1"/>
                  </a:solidFill>
                </a:rPr>
                <a:t> </a:t>
              </a:r>
              <a:r>
                <a:rPr lang="en-US" b="1" dirty="0" err="1">
                  <a:solidFill>
                    <a:schemeClr val="tx1"/>
                  </a:solidFill>
                </a:rPr>
                <a:t>da</a:t>
              </a:r>
              <a:r>
                <a:rPr lang="en-US" b="1" dirty="0">
                  <a:solidFill>
                    <a:schemeClr val="tx1"/>
                  </a:solidFill>
                </a:rPr>
                <a:t> </a:t>
              </a:r>
              <a:r>
                <a:rPr lang="en-US" b="1" dirty="0" err="1">
                  <a:solidFill>
                    <a:schemeClr val="tx1"/>
                  </a:solidFill>
                </a:rPr>
                <a:t>obra</a:t>
              </a:r>
              <a:r>
                <a:rPr lang="en-US" b="1" dirty="0">
                  <a:solidFill>
                    <a:schemeClr val="tx1"/>
                  </a:solidFill>
                </a:rPr>
                <a:t> </a:t>
              </a:r>
              <a:r>
                <a:rPr lang="en-US" b="1" dirty="0" err="1">
                  <a:solidFill>
                    <a:schemeClr val="tx1"/>
                  </a:solidFill>
                </a:rPr>
                <a:t>consultada</a:t>
              </a:r>
              <a:r>
                <a:rPr lang="en-US" b="1" dirty="0" smtClean="0">
                  <a:solidFill>
                    <a:schemeClr val="tx1"/>
                  </a:solidFill>
                </a:rPr>
                <a:t>.</a:t>
              </a:r>
              <a:endParaRPr lang="pt-BR" dirty="0">
                <a:solidFill>
                  <a:srgbClr val="FF0000"/>
                </a:solidFill>
              </a:endParaRPr>
            </a:p>
          </p:txBody>
        </p:sp>
        <p:sp>
          <p:nvSpPr>
            <p:cNvPr id="16" name="Texto explicativo retangular com cantos arredondados 15"/>
            <p:cNvSpPr/>
            <p:nvPr/>
          </p:nvSpPr>
          <p:spPr bwMode="auto">
            <a:xfrm>
              <a:off x="3419872" y="1124744"/>
              <a:ext cx="1368152" cy="347329"/>
            </a:xfrm>
            <a:prstGeom prst="wedgeRoundRectCallout">
              <a:avLst>
                <a:gd name="adj1" fmla="val -7550"/>
                <a:gd name="adj2" fmla="val 187569"/>
                <a:gd name="adj3" fmla="val 16667"/>
              </a:avLst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Clr>
                  <a:schemeClr val="accent1"/>
                </a:buClr>
                <a:buSzPct val="80000"/>
                <a:buFont typeface="Wingdings" pitchFamily="2" charset="2"/>
                <a:buNone/>
                <a:defRPr/>
              </a:pPr>
              <a:r>
                <a:rPr lang="pt-BR" dirty="0">
                  <a:solidFill>
                    <a:srgbClr val="3333FF"/>
                  </a:solidFill>
                  <a:latin typeface="Tahoma" pitchFamily="34" charset="0"/>
                </a:rPr>
                <a:t>  citado por</a:t>
              </a:r>
            </a:p>
          </p:txBody>
        </p:sp>
      </p:grpSp>
      <p:sp>
        <p:nvSpPr>
          <p:cNvPr id="12" name="Texto explicativo retangular com cantos arredondados 11"/>
          <p:cNvSpPr/>
          <p:nvPr/>
        </p:nvSpPr>
        <p:spPr bwMode="auto">
          <a:xfrm>
            <a:off x="179512" y="3573017"/>
            <a:ext cx="1224136" cy="531209"/>
          </a:xfrm>
          <a:prstGeom prst="wedgeRoundRectCallout">
            <a:avLst>
              <a:gd name="adj1" fmla="val -10660"/>
              <a:gd name="adj2" fmla="val 147172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sz="1400" dirty="0">
                <a:solidFill>
                  <a:srgbClr val="3333FF"/>
                </a:solidFill>
                <a:latin typeface="Tahoma" pitchFamily="34" charset="0"/>
              </a:rPr>
              <a:t>Obra não consultada</a:t>
            </a:r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4AFF2-FF19-4716-87D4-5B67E723AA40}" type="datetime1">
              <a:rPr lang="pt-BR" smtClean="0"/>
              <a:t>20/03/2015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Programa de Capacitação da Biblioteca Universitária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858E87F-A6CC-4232-B381-A19505EA8445}" type="slidenum">
              <a:rPr lang="pt-BR" smtClean="0"/>
              <a:t>50</a:t>
            </a:fld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564904"/>
            <a:ext cx="741680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4652963"/>
            <a:ext cx="74168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val 4"/>
          <p:cNvSpPr>
            <a:spLocks noChangeArrowheads="1"/>
          </p:cNvSpPr>
          <p:nvPr/>
        </p:nvSpPr>
        <p:spPr bwMode="auto">
          <a:xfrm>
            <a:off x="395536" y="692696"/>
            <a:ext cx="2881312" cy="1268413"/>
          </a:xfrm>
          <a:prstGeom prst="ellipse">
            <a:avLst/>
          </a:prstGeom>
          <a:solidFill>
            <a:schemeClr val="tx2"/>
          </a:solidFill>
          <a:ln w="9525">
            <a:solidFill>
              <a:schemeClr val="accent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sz="2000" b="1" dirty="0">
                <a:solidFill>
                  <a:srgbClr val="FFFFFF"/>
                </a:solidFill>
              </a:rPr>
              <a:t>Citação Indireta ou 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sz="2000" b="1" dirty="0">
                <a:solidFill>
                  <a:srgbClr val="FFFFFF"/>
                </a:solidFill>
              </a:rPr>
              <a:t>paráfrase</a:t>
            </a:r>
          </a:p>
        </p:txBody>
      </p:sp>
      <p:sp>
        <p:nvSpPr>
          <p:cNvPr id="12" name="Texto explicativo retangular com cantos arredondados 11"/>
          <p:cNvSpPr/>
          <p:nvPr/>
        </p:nvSpPr>
        <p:spPr bwMode="auto">
          <a:xfrm>
            <a:off x="4860032" y="620688"/>
            <a:ext cx="3922712" cy="1803400"/>
          </a:xfrm>
          <a:prstGeom prst="wedgeRoundRectCallout">
            <a:avLst>
              <a:gd name="adj1" fmla="val -86889"/>
              <a:gd name="adj2" fmla="val 54767"/>
              <a:gd name="adj3" fmla="val 16667"/>
            </a:avLst>
          </a:prstGeom>
          <a:solidFill>
            <a:schemeClr val="accent1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lnSpc>
                <a:spcPts val="2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en-US" sz="1400" b="1" dirty="0">
                <a:latin typeface="Arial Narrow" pitchFamily="34" charset="0"/>
                <a:cs typeface="Tahoma" pitchFamily="34" charset="0"/>
              </a:rPr>
              <a:t>É a </a:t>
            </a:r>
            <a:r>
              <a:rPr lang="en-US" sz="1400" b="1" dirty="0" err="1">
                <a:latin typeface="Arial Narrow" pitchFamily="34" charset="0"/>
                <a:cs typeface="Tahoma" pitchFamily="34" charset="0"/>
              </a:rPr>
              <a:t>transcrição</a:t>
            </a:r>
            <a:r>
              <a:rPr lang="en-US" sz="1400" b="1" dirty="0">
                <a:latin typeface="Arial Narrow" pitchFamily="34" charset="0"/>
                <a:cs typeface="Tahoma" pitchFamily="34" charset="0"/>
              </a:rPr>
              <a:t> das </a:t>
            </a:r>
            <a:r>
              <a:rPr lang="en-US" sz="1400" b="1" dirty="0" err="1" smtClean="0">
                <a:latin typeface="Arial Narrow" pitchFamily="34" charset="0"/>
                <a:cs typeface="Tahoma" pitchFamily="34" charset="0"/>
              </a:rPr>
              <a:t>idéias</a:t>
            </a:r>
            <a:r>
              <a:rPr lang="en-US" sz="1400" b="1" dirty="0" smtClean="0">
                <a:latin typeface="Arial Narrow" pitchFamily="34" charset="0"/>
                <a:cs typeface="Tahoma" pitchFamily="34" charset="0"/>
              </a:rPr>
              <a:t> </a:t>
            </a:r>
            <a:r>
              <a:rPr lang="en-US" sz="1400" b="1" dirty="0">
                <a:latin typeface="Arial Narrow" pitchFamily="34" charset="0"/>
                <a:cs typeface="Tahoma" pitchFamily="34" charset="0"/>
              </a:rPr>
              <a:t>de um </a:t>
            </a:r>
            <a:r>
              <a:rPr lang="en-US" sz="1400" b="1" dirty="0" err="1">
                <a:latin typeface="Arial Narrow" pitchFamily="34" charset="0"/>
                <a:cs typeface="Tahoma" pitchFamily="34" charset="0"/>
              </a:rPr>
              <a:t>autor</a:t>
            </a:r>
            <a:r>
              <a:rPr lang="en-US" sz="1400" b="1" dirty="0">
                <a:latin typeface="Arial Narrow" pitchFamily="34" charset="0"/>
                <a:cs typeface="Tahoma" pitchFamily="34" charset="0"/>
              </a:rPr>
              <a:t> </a:t>
            </a:r>
            <a:r>
              <a:rPr lang="en-US" sz="1400" b="1" dirty="0" err="1">
                <a:latin typeface="Arial Narrow" pitchFamily="34" charset="0"/>
                <a:cs typeface="Tahoma" pitchFamily="34" charset="0"/>
              </a:rPr>
              <a:t>usando</a:t>
            </a:r>
            <a:r>
              <a:rPr lang="en-US" sz="1400" b="1" dirty="0">
                <a:latin typeface="Arial Narrow" pitchFamily="34" charset="0"/>
                <a:cs typeface="Tahoma" pitchFamily="34" charset="0"/>
              </a:rPr>
              <a:t> as </a:t>
            </a:r>
            <a:r>
              <a:rPr lang="en-US" sz="1400" b="1" dirty="0" err="1">
                <a:latin typeface="Arial Narrow" pitchFamily="34" charset="0"/>
                <a:cs typeface="Tahoma" pitchFamily="34" charset="0"/>
              </a:rPr>
              <a:t>próprias</a:t>
            </a:r>
            <a:r>
              <a:rPr lang="en-US" sz="1400" b="1" dirty="0">
                <a:latin typeface="Arial Narrow" pitchFamily="34" charset="0"/>
                <a:cs typeface="Tahoma" pitchFamily="34" charset="0"/>
              </a:rPr>
              <a:t> </a:t>
            </a:r>
            <a:r>
              <a:rPr lang="en-US" sz="1400" b="1" dirty="0" err="1">
                <a:latin typeface="Arial Narrow" pitchFamily="34" charset="0"/>
                <a:cs typeface="Tahoma" pitchFamily="34" charset="0"/>
              </a:rPr>
              <a:t>palavras</a:t>
            </a:r>
            <a:r>
              <a:rPr lang="en-US" sz="1400" b="1" dirty="0">
                <a:latin typeface="Arial Narrow" pitchFamily="34" charset="0"/>
                <a:cs typeface="Tahoma" pitchFamily="34" charset="0"/>
              </a:rPr>
              <a:t>.  </a:t>
            </a:r>
            <a:r>
              <a:rPr lang="en-US" sz="1400" b="1" dirty="0" err="1">
                <a:latin typeface="Arial Narrow" pitchFamily="34" charset="0"/>
                <a:cs typeface="Tahoma" pitchFamily="34" charset="0"/>
              </a:rPr>
              <a:t>Ao</a:t>
            </a:r>
            <a:r>
              <a:rPr lang="en-US" sz="1400" b="1" dirty="0">
                <a:latin typeface="Arial Narrow" pitchFamily="34" charset="0"/>
                <a:cs typeface="Tahoma" pitchFamily="34" charset="0"/>
              </a:rPr>
              <a:t> </a:t>
            </a:r>
            <a:r>
              <a:rPr lang="en-US" sz="1400" b="1" dirty="0" err="1">
                <a:latin typeface="Arial Narrow" pitchFamily="34" charset="0"/>
                <a:cs typeface="Tahoma" pitchFamily="34" charset="0"/>
              </a:rPr>
              <a:t>contrário</a:t>
            </a:r>
            <a:r>
              <a:rPr lang="en-US" sz="1400" b="1" dirty="0">
                <a:latin typeface="Arial Narrow" pitchFamily="34" charset="0"/>
                <a:cs typeface="Tahoma" pitchFamily="34" charset="0"/>
              </a:rPr>
              <a:t> </a:t>
            </a:r>
            <a:r>
              <a:rPr lang="en-US" sz="1400" b="1" dirty="0" err="1">
                <a:latin typeface="Arial Narrow" pitchFamily="34" charset="0"/>
                <a:cs typeface="Tahoma" pitchFamily="34" charset="0"/>
              </a:rPr>
              <a:t>da</a:t>
            </a:r>
            <a:r>
              <a:rPr lang="en-US" sz="1400" b="1" dirty="0">
                <a:latin typeface="Arial Narrow" pitchFamily="34" charset="0"/>
                <a:cs typeface="Tahoma" pitchFamily="34" charset="0"/>
              </a:rPr>
              <a:t> </a:t>
            </a:r>
            <a:r>
              <a:rPr lang="en-US" sz="1400" b="1" dirty="0" err="1">
                <a:latin typeface="Arial Narrow" pitchFamily="34" charset="0"/>
                <a:cs typeface="Tahoma" pitchFamily="34" charset="0"/>
              </a:rPr>
              <a:t>citação</a:t>
            </a:r>
            <a:r>
              <a:rPr lang="en-US" sz="1400" b="1" dirty="0">
                <a:latin typeface="Arial Narrow" pitchFamily="34" charset="0"/>
                <a:cs typeface="Tahoma" pitchFamily="34" charset="0"/>
              </a:rPr>
              <a:t> </a:t>
            </a:r>
            <a:r>
              <a:rPr lang="en-US" sz="1400" b="1" dirty="0" err="1">
                <a:latin typeface="Arial Narrow" pitchFamily="34" charset="0"/>
                <a:cs typeface="Tahoma" pitchFamily="34" charset="0"/>
              </a:rPr>
              <a:t>direta</a:t>
            </a:r>
            <a:r>
              <a:rPr lang="en-US" sz="1400" b="1" dirty="0">
                <a:latin typeface="Arial Narrow" pitchFamily="34" charset="0"/>
                <a:cs typeface="Tahoma" pitchFamily="34" charset="0"/>
              </a:rPr>
              <a:t>, a  </a:t>
            </a:r>
            <a:r>
              <a:rPr lang="en-US" sz="1400" b="1" dirty="0" err="1">
                <a:latin typeface="Arial Narrow" pitchFamily="34" charset="0"/>
                <a:cs typeface="Tahoma" pitchFamily="34" charset="0"/>
              </a:rPr>
              <a:t>citação</a:t>
            </a:r>
            <a:r>
              <a:rPr lang="en-US" sz="1400" b="1" dirty="0">
                <a:latin typeface="Arial Narrow" pitchFamily="34" charset="0"/>
                <a:cs typeface="Tahoma" pitchFamily="34" charset="0"/>
              </a:rPr>
              <a:t> </a:t>
            </a:r>
            <a:r>
              <a:rPr lang="en-US" sz="1400" b="1" dirty="0" err="1">
                <a:latin typeface="Arial Narrow" pitchFamily="34" charset="0"/>
                <a:cs typeface="Tahoma" pitchFamily="34" charset="0"/>
              </a:rPr>
              <a:t>indireta</a:t>
            </a:r>
            <a:r>
              <a:rPr lang="en-US" sz="1400" b="1" dirty="0">
                <a:latin typeface="Arial Narrow" pitchFamily="34" charset="0"/>
                <a:cs typeface="Tahoma" pitchFamily="34" charset="0"/>
              </a:rPr>
              <a:t> </a:t>
            </a:r>
            <a:r>
              <a:rPr lang="en-US" sz="1400" b="1" dirty="0" err="1">
                <a:latin typeface="Arial Narrow" pitchFamily="34" charset="0"/>
                <a:cs typeface="Tahoma" pitchFamily="34" charset="0"/>
              </a:rPr>
              <a:t>deve</a:t>
            </a:r>
            <a:r>
              <a:rPr lang="en-US" sz="1400" b="1" dirty="0">
                <a:latin typeface="Arial Narrow" pitchFamily="34" charset="0"/>
                <a:cs typeface="Tahoma" pitchFamily="34" charset="0"/>
              </a:rPr>
              <a:t> ser </a:t>
            </a:r>
            <a:r>
              <a:rPr lang="en-US" sz="1400" b="1" dirty="0" err="1">
                <a:latin typeface="Arial Narrow" pitchFamily="34" charset="0"/>
                <a:cs typeface="Tahoma" pitchFamily="34" charset="0"/>
              </a:rPr>
              <a:t>encorajada</a:t>
            </a:r>
            <a:r>
              <a:rPr lang="en-US" sz="1400" b="1" dirty="0">
                <a:latin typeface="Arial Narrow" pitchFamily="34" charset="0"/>
                <a:cs typeface="Tahoma" pitchFamily="34" charset="0"/>
              </a:rPr>
              <a:t>, </a:t>
            </a:r>
            <a:r>
              <a:rPr lang="en-US" sz="1400" b="1" dirty="0" err="1">
                <a:latin typeface="Arial Narrow" pitchFamily="34" charset="0"/>
                <a:cs typeface="Tahoma" pitchFamily="34" charset="0"/>
              </a:rPr>
              <a:t>pois</a:t>
            </a:r>
            <a:r>
              <a:rPr lang="en-US" sz="1400" b="1" dirty="0">
                <a:latin typeface="Arial Narrow" pitchFamily="34" charset="0"/>
                <a:cs typeface="Tahoma" pitchFamily="34" charset="0"/>
              </a:rPr>
              <a:t> é a </a:t>
            </a:r>
            <a:r>
              <a:rPr lang="en-US" sz="1400" b="1" dirty="0" err="1">
                <a:latin typeface="Arial Narrow" pitchFamily="34" charset="0"/>
                <a:cs typeface="Tahoma" pitchFamily="34" charset="0"/>
              </a:rPr>
              <a:t>maneira</a:t>
            </a:r>
            <a:r>
              <a:rPr lang="en-US" sz="1400" b="1" dirty="0">
                <a:latin typeface="Arial Narrow" pitchFamily="34" charset="0"/>
                <a:cs typeface="Tahoma" pitchFamily="34" charset="0"/>
              </a:rPr>
              <a:t> </a:t>
            </a:r>
            <a:r>
              <a:rPr lang="en-US" sz="1400" b="1" dirty="0" err="1">
                <a:latin typeface="Arial Narrow" pitchFamily="34" charset="0"/>
                <a:cs typeface="Tahoma" pitchFamily="34" charset="0"/>
              </a:rPr>
              <a:t>que</a:t>
            </a:r>
            <a:r>
              <a:rPr lang="en-US" sz="1400" b="1" dirty="0">
                <a:latin typeface="Arial Narrow" pitchFamily="34" charset="0"/>
                <a:cs typeface="Tahoma" pitchFamily="34" charset="0"/>
              </a:rPr>
              <a:t> o </a:t>
            </a:r>
            <a:r>
              <a:rPr lang="en-US" sz="1400" b="1" dirty="0" err="1">
                <a:latin typeface="Arial Narrow" pitchFamily="34" charset="0"/>
                <a:cs typeface="Tahoma" pitchFamily="34" charset="0"/>
              </a:rPr>
              <a:t>pesquisador</a:t>
            </a:r>
            <a:r>
              <a:rPr lang="en-US" sz="1400" b="1" dirty="0">
                <a:latin typeface="Arial Narrow" pitchFamily="34" charset="0"/>
                <a:cs typeface="Tahoma" pitchFamily="34" charset="0"/>
              </a:rPr>
              <a:t> tem de </a:t>
            </a:r>
            <a:r>
              <a:rPr lang="en-US" sz="1400" b="1" dirty="0" err="1">
                <a:latin typeface="Arial Narrow" pitchFamily="34" charset="0"/>
                <a:cs typeface="Tahoma" pitchFamily="34" charset="0"/>
              </a:rPr>
              <a:t>ler</a:t>
            </a:r>
            <a:r>
              <a:rPr lang="en-US" sz="1400" b="1" dirty="0">
                <a:latin typeface="Arial Narrow" pitchFamily="34" charset="0"/>
                <a:cs typeface="Tahoma" pitchFamily="34" charset="0"/>
              </a:rPr>
              <a:t>, </a:t>
            </a:r>
            <a:r>
              <a:rPr lang="en-US" sz="1400" b="1" dirty="0" err="1">
                <a:latin typeface="Arial Narrow" pitchFamily="34" charset="0"/>
                <a:cs typeface="Tahoma" pitchFamily="34" charset="0"/>
              </a:rPr>
              <a:t>compreender</a:t>
            </a:r>
            <a:r>
              <a:rPr lang="en-US" sz="1400" b="1" dirty="0">
                <a:latin typeface="Arial Narrow" pitchFamily="34" charset="0"/>
                <a:cs typeface="Tahoma" pitchFamily="34" charset="0"/>
              </a:rPr>
              <a:t> e </a:t>
            </a:r>
            <a:r>
              <a:rPr lang="en-US" sz="1400" b="1" dirty="0" err="1">
                <a:latin typeface="Arial Narrow" pitchFamily="34" charset="0"/>
                <a:cs typeface="Tahoma" pitchFamily="34" charset="0"/>
              </a:rPr>
              <a:t>gerar</a:t>
            </a:r>
            <a:r>
              <a:rPr lang="en-US" sz="1400" b="1" dirty="0">
                <a:latin typeface="Arial Narrow" pitchFamily="34" charset="0"/>
                <a:cs typeface="Tahoma" pitchFamily="34" charset="0"/>
              </a:rPr>
              <a:t> </a:t>
            </a:r>
            <a:r>
              <a:rPr lang="en-US" sz="1400" b="1" dirty="0" err="1">
                <a:latin typeface="Arial Narrow" pitchFamily="34" charset="0"/>
                <a:cs typeface="Tahoma" pitchFamily="34" charset="0"/>
              </a:rPr>
              <a:t>conhecimento</a:t>
            </a:r>
            <a:r>
              <a:rPr lang="en-US" sz="1400" b="1" dirty="0">
                <a:latin typeface="Arial Narrow" pitchFamily="34" charset="0"/>
                <a:cs typeface="Tahoma" pitchFamily="34" charset="0"/>
              </a:rPr>
              <a:t> a </a:t>
            </a:r>
            <a:r>
              <a:rPr lang="en-US" sz="1400" b="1" dirty="0" err="1">
                <a:latin typeface="Arial Narrow" pitchFamily="34" charset="0"/>
                <a:cs typeface="Tahoma" pitchFamily="34" charset="0"/>
              </a:rPr>
              <a:t>partir</a:t>
            </a:r>
            <a:r>
              <a:rPr lang="en-US" sz="1400" b="1" dirty="0">
                <a:latin typeface="Arial Narrow" pitchFamily="34" charset="0"/>
                <a:cs typeface="Tahoma" pitchFamily="34" charset="0"/>
              </a:rPr>
              <a:t> do </a:t>
            </a:r>
            <a:r>
              <a:rPr lang="en-US" sz="1400" b="1" dirty="0" err="1">
                <a:latin typeface="Arial Narrow" pitchFamily="34" charset="0"/>
                <a:cs typeface="Tahoma" pitchFamily="34" charset="0"/>
              </a:rPr>
              <a:t>conhecimento</a:t>
            </a:r>
            <a:r>
              <a:rPr lang="en-US" sz="1400" b="1" dirty="0">
                <a:latin typeface="Arial Narrow" pitchFamily="34" charset="0"/>
                <a:cs typeface="Tahoma" pitchFamily="34" charset="0"/>
              </a:rPr>
              <a:t> de </a:t>
            </a:r>
            <a:r>
              <a:rPr lang="en-US" sz="1400" b="1" dirty="0" err="1">
                <a:latin typeface="Arial Narrow" pitchFamily="34" charset="0"/>
                <a:cs typeface="Tahoma" pitchFamily="34" charset="0"/>
              </a:rPr>
              <a:t>outros</a:t>
            </a:r>
            <a:r>
              <a:rPr lang="en-US" sz="1400" b="1" dirty="0">
                <a:latin typeface="Arial Narrow" pitchFamily="34" charset="0"/>
                <a:cs typeface="Tahoma" pitchFamily="34" charset="0"/>
              </a:rPr>
              <a:t> </a:t>
            </a:r>
            <a:r>
              <a:rPr lang="en-US" sz="1400" b="1" dirty="0" err="1">
                <a:latin typeface="Arial Narrow" pitchFamily="34" charset="0"/>
                <a:cs typeface="Tahoma" pitchFamily="34" charset="0"/>
              </a:rPr>
              <a:t>autores</a:t>
            </a:r>
            <a:r>
              <a:rPr lang="en-US" sz="1400" b="1" dirty="0">
                <a:latin typeface="Arial Narrow" pitchFamily="34" charset="0"/>
                <a:cs typeface="Tahoma" pitchFamily="34" charset="0"/>
              </a:rPr>
              <a:t>.</a:t>
            </a:r>
            <a:endParaRPr lang="pt-BR" sz="1300" b="1" dirty="0">
              <a:latin typeface="Arial Narrow" pitchFamily="34" charset="0"/>
            </a:endParaRPr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4D70E-9E46-4B4A-BF2C-AC6D4EA060A6}" type="datetime1">
              <a:rPr lang="pt-BR" smtClean="0"/>
              <a:t>20/03/2015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Programa de Capacitação da Biblioteca Universitária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858E87F-A6CC-4232-B381-A19505EA8445}" type="slidenum">
              <a:rPr lang="pt-BR" smtClean="0"/>
              <a:t>51</a:t>
            </a:fld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156AE4-A409-4D1B-9C2C-E8B3FD0B2BB2}" type="datetime1">
              <a:rPr lang="pt-BR" smtClean="0"/>
              <a:t>20/03/2015</a:t>
            </a:fld>
            <a:endParaRPr lang="pt-BR" dirty="0"/>
          </a:p>
        </p:txBody>
      </p:sp>
      <p:sp>
        <p:nvSpPr>
          <p:cNvPr id="22221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71265" y="2564904"/>
            <a:ext cx="8458200" cy="3468216"/>
          </a:xfr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just" eaLnBrk="1" hangingPunct="1">
              <a:spcBef>
                <a:spcPct val="50000"/>
              </a:spcBef>
              <a:buFontTx/>
              <a:buNone/>
              <a:defRPr/>
            </a:pP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</a:rPr>
              <a:t>a)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</a:rPr>
              <a:t>Leia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</a:rPr>
              <a:t> e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</a:rPr>
              <a:t>releia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</a:rPr>
              <a:t> o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</a:rPr>
              <a:t>texto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</a:rPr>
              <a:t> original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</a:rPr>
              <a:t>até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</a:rPr>
              <a:t>que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</a:rPr>
              <a:t>seja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</a:rPr>
              <a:t>capaz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</a:rPr>
              <a:t> de 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</a:rPr>
              <a:t>reescrevê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</a:rPr>
              <a:t>-lo com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</a:rPr>
              <a:t>suas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</a:rPr>
              <a:t>próprias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</a:rPr>
              <a:t>palavras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</a:rPr>
              <a:t>;</a:t>
            </a:r>
          </a:p>
          <a:p>
            <a:pPr algn="just" eaLnBrk="1" hangingPunct="1">
              <a:spcBef>
                <a:spcPct val="50000"/>
              </a:spcBef>
              <a:buFontTx/>
              <a:buNone/>
              <a:defRPr/>
            </a:pP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</a:rPr>
              <a:t>b)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</a:rPr>
              <a:t>Não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</a:rPr>
              <a:t> use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</a:rPr>
              <a:t>aspas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</a:rPr>
              <a:t>nas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</a:rPr>
              <a:t>citações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</a:rPr>
              <a:t>indiretas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</a:rPr>
              <a:t>/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</a:rPr>
              <a:t>paráfrases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</a:rPr>
              <a:t>;</a:t>
            </a:r>
          </a:p>
          <a:p>
            <a:pPr algn="just" eaLnBrk="1" hangingPunct="1">
              <a:spcBef>
                <a:spcPct val="50000"/>
              </a:spcBef>
              <a:buFontTx/>
              <a:buNone/>
              <a:defRPr/>
            </a:pP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</a:rPr>
              <a:t>c)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</a:rPr>
              <a:t>Anote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</a:rPr>
              <a:t>os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</a:rPr>
              <a:t> dados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</a:rPr>
              <a:t>referentes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</a:rPr>
              <a:t> a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</a:rPr>
              <a:t>fonte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</a:rPr>
              <a:t> -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</a:rPr>
              <a:t>sobrenome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</a:rPr>
              <a:t> do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</a:rPr>
              <a:t>autor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</a:rPr>
              <a:t>seguido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</a:rPr>
              <a:t> do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</a:rPr>
              <a:t>ano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</a:rPr>
              <a:t> de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</a:rPr>
              <a:t>publicação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</a:rPr>
              <a:t>da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</a:rPr>
              <a:t>obra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</a:rPr>
              <a:t>;</a:t>
            </a:r>
          </a:p>
          <a:p>
            <a:pPr algn="just" eaLnBrk="1" hangingPunct="1">
              <a:spcBef>
                <a:spcPct val="50000"/>
              </a:spcBef>
              <a:buFontTx/>
              <a:buNone/>
              <a:defRPr/>
            </a:pP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</a:rPr>
              <a:t>d)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</a:rPr>
              <a:t>Faça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</a:rPr>
              <a:t> a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</a:rPr>
              <a:t>referência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</a:rPr>
              <a:t> no final do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</a:rPr>
              <a:t>trabalho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</a:rPr>
              <a:t>.</a:t>
            </a:r>
            <a:endParaRPr lang="pt-BR" sz="2800" dirty="0" smtClean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539552" y="692696"/>
            <a:ext cx="3960813" cy="10795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accent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sz="2000" b="1" dirty="0">
                <a:solidFill>
                  <a:srgbClr val="FFFFFF"/>
                </a:solidFill>
              </a:rPr>
              <a:t>Dicas para se fazer uma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sz="2000" b="1" dirty="0">
                <a:solidFill>
                  <a:srgbClr val="FFFFFF"/>
                </a:solidFill>
              </a:rPr>
              <a:t>Citação indireta</a:t>
            </a:r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Programa de Capacitação da Biblioteca Universitária</a:t>
            </a:r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858E87F-A6CC-4232-B381-A19505EA8445}" type="slidenum">
              <a:rPr lang="pt-BR" smtClean="0"/>
              <a:t>52</a:t>
            </a:fld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2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11" grpId="0" animBg="1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50825" y="1989138"/>
            <a:ext cx="8642350" cy="3960812"/>
          </a:xfrm>
          <a:solidFill>
            <a:srgbClr val="FFFFFF"/>
          </a:solidFill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pt-BR" sz="600" dirty="0" smtClean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pt-BR" sz="600" dirty="0" smtClean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eaLnBrk="1" hangingPunct="1">
              <a:lnSpc>
                <a:spcPct val="115000"/>
              </a:lnSpc>
              <a:buFontTx/>
              <a:buNone/>
              <a:defRPr/>
            </a:pPr>
            <a:r>
              <a:rPr lang="pt-BR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Os dados obtidos por </a:t>
            </a:r>
            <a:r>
              <a:rPr lang="pt-BR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informação verbal</a:t>
            </a:r>
            <a:r>
              <a:rPr lang="pt-BR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(palestras, entrevistas, debates, aulas,  etc.) devem </a:t>
            </a:r>
          </a:p>
          <a:p>
            <a:pPr eaLnBrk="1" hangingPunct="1">
              <a:lnSpc>
                <a:spcPct val="115000"/>
              </a:lnSpc>
              <a:buFontTx/>
              <a:buNone/>
              <a:defRPr/>
            </a:pPr>
            <a:r>
              <a:rPr lang="pt-BR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ser  mencionados no texto seguidos da expressão (informação verbal) entre parênteses.   Os</a:t>
            </a:r>
          </a:p>
          <a:p>
            <a:pPr eaLnBrk="1" hangingPunct="1">
              <a:lnSpc>
                <a:spcPct val="115000"/>
              </a:lnSpc>
              <a:buFontTx/>
              <a:buNone/>
              <a:defRPr/>
            </a:pPr>
            <a:r>
              <a:rPr lang="pt-BR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dados disponíveis sobre a fonte devem ser  mencionados </a:t>
            </a:r>
            <a:r>
              <a:rPr lang="pt-BR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apenas em notas de rodapé</a:t>
            </a:r>
            <a:r>
              <a:rPr lang="pt-BR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.                        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pt-BR" sz="1400" dirty="0" smtClean="0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eaLnBrk="1" hangingPunct="1">
              <a:lnSpc>
                <a:spcPct val="115000"/>
              </a:lnSpc>
              <a:buFontTx/>
              <a:buNone/>
              <a:defRPr/>
            </a:pPr>
            <a:r>
              <a:rPr lang="pt-BR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No texto:</a:t>
            </a:r>
          </a:p>
          <a:p>
            <a:pPr eaLnBrk="1" hangingPunct="1">
              <a:lnSpc>
                <a:spcPct val="115000"/>
              </a:lnSpc>
              <a:buFontTx/>
              <a:buNone/>
              <a:defRPr/>
            </a:pPr>
            <a:r>
              <a:rPr lang="pt-BR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A nova revisão da AACR2, em folhas soltas, estará disponível para venda em setembro deste </a:t>
            </a:r>
          </a:p>
          <a:p>
            <a:pPr eaLnBrk="1" hangingPunct="1">
              <a:lnSpc>
                <a:spcPct val="115000"/>
              </a:lnSpc>
              <a:buFontTx/>
              <a:buNone/>
              <a:defRPr/>
            </a:pPr>
            <a:r>
              <a:rPr lang="pt-BR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ano (informação verbal)</a:t>
            </a:r>
            <a:r>
              <a:rPr lang="pt-BR" sz="1400" dirty="0" smtClean="0">
                <a:latin typeface="Tahoma" pitchFamily="34" charset="0"/>
                <a:cs typeface="Times New Roman" pitchFamily="18" charset="0"/>
              </a:rPr>
              <a:t> </a:t>
            </a:r>
            <a:r>
              <a:rPr lang="pt-BR" sz="1400" baseline="30000" dirty="0" smtClean="0">
                <a:latin typeface="Tahoma" pitchFamily="34" charset="0"/>
                <a:cs typeface="Times New Roman" pitchFamily="18" charset="0"/>
              </a:rPr>
              <a:t>1</a:t>
            </a:r>
            <a:endParaRPr lang="pt-BR" sz="1400" dirty="0" smtClean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pt-BR" sz="1400" dirty="0" smtClean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pt-BR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No rodapé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pt-BR" sz="1400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algn="just" eaLnBrk="1" hangingPunct="1">
              <a:lnSpc>
                <a:spcPct val="115000"/>
              </a:lnSpc>
              <a:buFontTx/>
              <a:buNone/>
              <a:defRPr/>
            </a:pPr>
            <a:r>
              <a:rPr lang="pt-BR" sz="1000" dirty="0" smtClean="0">
                <a:latin typeface="Tahoma" pitchFamily="34" charset="0"/>
                <a:cs typeface="Times New Roman" pitchFamily="18" charset="0"/>
              </a:rPr>
              <a:t> </a:t>
            </a:r>
            <a:r>
              <a:rPr lang="pt-BR" sz="1400" baseline="30000" dirty="0" smtClean="0">
                <a:latin typeface="Verdana" pitchFamily="34" charset="0"/>
                <a:cs typeface="Times New Roman" pitchFamily="18" charset="0"/>
              </a:rPr>
              <a:t>1</a:t>
            </a:r>
            <a:r>
              <a:rPr lang="pt-BR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Noticia fornecida pela Prof. Maria Teresa Reis Mendes na aula final da disciplina</a:t>
            </a:r>
          </a:p>
          <a:p>
            <a:pPr algn="just" eaLnBrk="1" hangingPunct="1">
              <a:lnSpc>
                <a:spcPct val="115000"/>
              </a:lnSpc>
              <a:buFontTx/>
              <a:buNone/>
              <a:defRPr/>
            </a:pPr>
            <a:r>
              <a:rPr lang="pt-BR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Catalogação, na Escola de Biblioteconomia da Universidade  do Rio de Janeiro, em agosto de</a:t>
            </a:r>
          </a:p>
          <a:p>
            <a:pPr algn="just" eaLnBrk="1" hangingPunct="1">
              <a:lnSpc>
                <a:spcPct val="115000"/>
              </a:lnSpc>
              <a:buFontTx/>
              <a:buNone/>
              <a:defRPr/>
            </a:pPr>
            <a:r>
              <a:rPr lang="pt-BR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2004.</a:t>
            </a:r>
          </a:p>
          <a:p>
            <a:pPr algn="just" eaLnBrk="1" hangingPunct="1">
              <a:lnSpc>
                <a:spcPct val="80000"/>
              </a:lnSpc>
              <a:buFontTx/>
              <a:buNone/>
              <a:defRPr/>
            </a:pPr>
            <a:endParaRPr lang="pt-BR" sz="1400" dirty="0" smtClean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algn="just" eaLnBrk="1" hangingPunct="1">
              <a:lnSpc>
                <a:spcPct val="80000"/>
              </a:lnSpc>
              <a:buFontTx/>
              <a:buNone/>
              <a:defRPr/>
            </a:pPr>
            <a:endParaRPr lang="pt-BR" sz="1400" dirty="0" smtClean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227333" name="Line 5"/>
          <p:cNvSpPr>
            <a:spLocks noChangeShapeType="1"/>
          </p:cNvSpPr>
          <p:nvPr/>
        </p:nvSpPr>
        <p:spPr bwMode="auto">
          <a:xfrm flipV="1">
            <a:off x="395288" y="4724400"/>
            <a:ext cx="22320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prstShdw prst="shdw17" dist="17961" dir="13500000">
              <a:srgbClr val="79DFDD"/>
            </a:prstShdw>
          </a:effectLst>
        </p:spPr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Oval 4"/>
          <p:cNvSpPr>
            <a:spLocks noChangeArrowheads="1"/>
          </p:cNvSpPr>
          <p:nvPr/>
        </p:nvSpPr>
        <p:spPr bwMode="auto">
          <a:xfrm>
            <a:off x="1187624" y="908720"/>
            <a:ext cx="2881312" cy="9810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accent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sz="2000" b="1" dirty="0">
                <a:solidFill>
                  <a:srgbClr val="FFFFFF"/>
                </a:solidFill>
              </a:rPr>
              <a:t>Informação verbal</a:t>
            </a:r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D5725-3DFD-4813-8444-5F1C026BA4BB}" type="datetime1">
              <a:rPr lang="pt-BR" smtClean="0"/>
              <a:t>20/03/2015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Programa de Capacitação da Biblioteca Universitária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858E87F-A6CC-4232-B381-A19505EA8445}" type="slidenum">
              <a:rPr lang="pt-BR" smtClean="0"/>
              <a:t>53</a:t>
            </a:fld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27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1" grpId="0" animBg="1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Comment 2"/>
          <p:cNvSpPr>
            <a:spLocks noChangeArrowheads="1"/>
          </p:cNvSpPr>
          <p:nvPr/>
        </p:nvSpPr>
        <p:spPr bwMode="auto">
          <a:xfrm>
            <a:off x="329040" y="1988840"/>
            <a:ext cx="8447088" cy="222214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just">
              <a:spcBef>
                <a:spcPct val="20000"/>
              </a:spcBef>
              <a:defRPr/>
            </a:pPr>
            <a:r>
              <a:rPr lang="pt-PT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Times New Roman" pitchFamily="18" charset="0"/>
              </a:rPr>
              <a:t>Os colchetes são usados para indicar interrupções ou supressões do texto [...], acréscimos ou comentários [  ], dúvida </a:t>
            </a:r>
            <a:r>
              <a:rPr lang="pt-PT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Times New Roman" pitchFamily="18" charset="0"/>
              </a:rPr>
              <a:t>[?], etc.</a:t>
            </a:r>
            <a:endParaRPr lang="pt-PT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cs typeface="Times New Roman" pitchFamily="18" charset="0"/>
            </a:endParaRPr>
          </a:p>
          <a:p>
            <a:pPr algn="just">
              <a:spcBef>
                <a:spcPct val="20000"/>
              </a:spcBef>
              <a:defRPr/>
            </a:pPr>
            <a:r>
              <a:rPr lang="pt-PT" sz="1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Times New Roman" pitchFamily="18" charset="0"/>
              </a:rPr>
              <a:t>Exemplo</a:t>
            </a:r>
          </a:p>
          <a:p>
            <a:pPr lvl="2" algn="just">
              <a:spcBef>
                <a:spcPct val="20000"/>
              </a:spcBef>
              <a:defRPr/>
            </a:pPr>
            <a:r>
              <a:rPr lang="pt-PT" sz="14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Times New Roman" pitchFamily="18" charset="0"/>
              </a:rPr>
              <a:t>Assim como a psicanálise empresta seus conceitos </a:t>
            </a:r>
            <a:r>
              <a:rPr lang="pt-PT" sz="1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Times New Roman" pitchFamily="18" charset="0"/>
              </a:rPr>
              <a:t>[para auxiliar]</a:t>
            </a:r>
            <a:r>
              <a:rPr lang="pt-PT" sz="14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Times New Roman" pitchFamily="18" charset="0"/>
              </a:rPr>
              <a:t> a biblioteconomia a desvendar  caminhos que a levarão ao entendimento da dinâmica </a:t>
            </a:r>
            <a:r>
              <a:rPr lang="pt-PT" sz="1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Times New Roman" pitchFamily="18" charset="0"/>
              </a:rPr>
              <a:t>[...]</a:t>
            </a:r>
            <a:r>
              <a:rPr lang="pt-PT" sz="14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Times New Roman" pitchFamily="18" charset="0"/>
              </a:rPr>
              <a:t>, produzir mudanças benéficas </a:t>
            </a:r>
            <a:r>
              <a:rPr lang="pt-PT" sz="1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Times New Roman" pitchFamily="18" charset="0"/>
              </a:rPr>
              <a:t>[?]</a:t>
            </a:r>
            <a:r>
              <a:rPr lang="pt-PT" sz="14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Times New Roman" pitchFamily="18" charset="0"/>
              </a:rPr>
              <a:t>  instrumentalizando seus profissionais na tarefa impossível </a:t>
            </a:r>
            <a:r>
              <a:rPr lang="pt-PT" sz="1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Times New Roman" pitchFamily="18" charset="0"/>
              </a:rPr>
              <a:t>[!]</a:t>
            </a:r>
            <a:r>
              <a:rPr lang="pt-PT" sz="14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Times New Roman" pitchFamily="18" charset="0"/>
              </a:rPr>
              <a:t> de educar, de formar </a:t>
            </a:r>
            <a:r>
              <a:rPr lang="pt-PT" sz="1400" u="sng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Times New Roman" pitchFamily="18" charset="0"/>
              </a:rPr>
              <a:t>sujeitos capazes</a:t>
            </a:r>
            <a:r>
              <a:rPr lang="pt-PT" sz="14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Times New Roman" pitchFamily="18" charset="0"/>
              </a:rPr>
              <a:t> de se auto suprirem de saber. (MENDES; CRUZ; CURTY, 2005, p. 18, </a:t>
            </a:r>
            <a:r>
              <a:rPr lang="pt-PT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Times New Roman" pitchFamily="18" charset="0"/>
              </a:rPr>
              <a:t>grifo nosso).</a:t>
            </a:r>
            <a:endParaRPr lang="pt-PT" sz="14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cs typeface="Times New Roman" pitchFamily="18" charset="0"/>
            </a:endParaRPr>
          </a:p>
          <a:p>
            <a:pPr algn="just">
              <a:spcBef>
                <a:spcPct val="20000"/>
              </a:spcBef>
              <a:defRPr/>
            </a:pPr>
            <a:endParaRPr lang="pt-PT" sz="14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1547664" y="620688"/>
            <a:ext cx="2879725" cy="9810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accent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sz="2000" b="1" dirty="0">
                <a:solidFill>
                  <a:srgbClr val="FFFFFF"/>
                </a:solidFill>
              </a:rPr>
              <a:t>Uso dos colchetes</a:t>
            </a:r>
          </a:p>
        </p:txBody>
      </p:sp>
      <p:sp>
        <p:nvSpPr>
          <p:cNvPr id="7" name="Canto dobrado 6"/>
          <p:cNvSpPr/>
          <p:nvPr/>
        </p:nvSpPr>
        <p:spPr bwMode="auto">
          <a:xfrm>
            <a:off x="1137362" y="4437112"/>
            <a:ext cx="3384551" cy="991731"/>
          </a:xfrm>
          <a:prstGeom prst="foldedCorner">
            <a:avLst/>
          </a:prstGeom>
          <a:solidFill>
            <a:schemeClr val="accent1"/>
          </a:solidFill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  <a:spcAft>
                <a:spcPct val="500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en-US" b="1" dirty="0" err="1">
                <a:solidFill>
                  <a:srgbClr val="002060"/>
                </a:solidFill>
              </a:rPr>
              <a:t>Quando</a:t>
            </a:r>
            <a:r>
              <a:rPr lang="en-US" b="1" dirty="0">
                <a:solidFill>
                  <a:srgbClr val="002060"/>
                </a:solidFill>
              </a:rPr>
              <a:t> a </a:t>
            </a:r>
            <a:r>
              <a:rPr lang="en-US" b="1" dirty="0" err="1">
                <a:solidFill>
                  <a:srgbClr val="002060"/>
                </a:solidFill>
              </a:rPr>
              <a:t>obra</a:t>
            </a:r>
            <a:r>
              <a:rPr lang="en-US" b="1" dirty="0">
                <a:solidFill>
                  <a:srgbClr val="002060"/>
                </a:solidFill>
              </a:rPr>
              <a:t> original </a:t>
            </a:r>
            <a:r>
              <a:rPr lang="en-US" b="1" dirty="0" err="1">
                <a:solidFill>
                  <a:srgbClr val="002060"/>
                </a:solidFill>
              </a:rPr>
              <a:t>apresenta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destaques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faz</a:t>
            </a:r>
            <a:r>
              <a:rPr lang="en-US" b="1" dirty="0" smtClean="0">
                <a:solidFill>
                  <a:srgbClr val="002060"/>
                </a:solidFill>
              </a:rPr>
              <a:t>-se </a:t>
            </a:r>
            <a:r>
              <a:rPr lang="en-US" b="1" dirty="0">
                <a:solidFill>
                  <a:srgbClr val="002060"/>
                </a:solidFill>
              </a:rPr>
              <a:t>a </a:t>
            </a:r>
            <a:r>
              <a:rPr lang="en-US" b="1" dirty="0" err="1">
                <a:solidFill>
                  <a:srgbClr val="002060"/>
                </a:solidFill>
              </a:rPr>
              <a:t>indicação</a:t>
            </a:r>
            <a:r>
              <a:rPr lang="en-US" b="1" dirty="0">
                <a:solidFill>
                  <a:srgbClr val="002060"/>
                </a:solidFill>
              </a:rPr>
              <a:t>: </a:t>
            </a:r>
            <a:r>
              <a:rPr lang="en-US" b="1" dirty="0" smtClean="0">
                <a:solidFill>
                  <a:srgbClr val="002060"/>
                </a:solidFill>
              </a:rPr>
              <a:t>  </a:t>
            </a:r>
            <a:r>
              <a:rPr lang="en-US" b="1" dirty="0" err="1" smtClean="0">
                <a:solidFill>
                  <a:srgbClr val="FF0000"/>
                </a:solidFill>
              </a:rPr>
              <a:t>Grifo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do </a:t>
            </a:r>
            <a:r>
              <a:rPr lang="en-US" b="1" dirty="0" err="1" smtClean="0">
                <a:solidFill>
                  <a:srgbClr val="FF0000"/>
                </a:solidFill>
              </a:rPr>
              <a:t>autor</a:t>
            </a:r>
            <a:r>
              <a:rPr lang="en-US" b="1" dirty="0" smtClean="0">
                <a:solidFill>
                  <a:srgbClr val="FF0000"/>
                </a:solidFill>
              </a:rPr>
              <a:t>.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C0CEA-DF8D-4E6C-BFB7-451CCE76FF4D}" type="datetime1">
              <a:rPr lang="pt-BR" smtClean="0"/>
              <a:t>20/03/2015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Programa de Capacitação da Biblioteca Universitária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8E87F-A6CC-4232-B381-A19505EA8445}" type="slidenum">
              <a:rPr lang="pt-BR" smtClean="0"/>
              <a:t>54</a:t>
            </a:fld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9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378" grpId="0" animBg="1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7" name="Rectangle 3"/>
          <p:cNvSpPr>
            <a:spLocks noChangeArrowheads="1"/>
          </p:cNvSpPr>
          <p:nvPr/>
        </p:nvSpPr>
        <p:spPr bwMode="auto">
          <a:xfrm>
            <a:off x="179512" y="2132856"/>
            <a:ext cx="8686800" cy="38884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99"/>
            </a:outerShdw>
          </a:effectLst>
        </p:spPr>
        <p:txBody>
          <a:bodyPr/>
          <a:lstStyle/>
          <a:p>
            <a:pPr marL="342900" indent="-342900" algn="just">
              <a:spcBef>
                <a:spcPct val="20000"/>
              </a:spcBef>
              <a:defRPr/>
            </a:pPr>
            <a:r>
              <a:rPr lang="pt-BR" sz="1800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Autor-data:</a:t>
            </a:r>
            <a:r>
              <a:rPr lang="en-US" sz="1800" dirty="0">
                <a:solidFill>
                  <a:srgbClr val="000099"/>
                </a:solidFill>
                <a:latin typeface="Verdana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Verdana" pitchFamily="34" charset="0"/>
              </a:rPr>
              <a:t>indica</a:t>
            </a:r>
            <a:r>
              <a:rPr lang="en-US" sz="1800" dirty="0">
                <a:solidFill>
                  <a:schemeClr val="tx1"/>
                </a:solidFill>
                <a:latin typeface="Verdana" pitchFamily="34" charset="0"/>
              </a:rPr>
              <a:t>-se a </a:t>
            </a:r>
            <a:r>
              <a:rPr lang="en-US" sz="1800" dirty="0" err="1">
                <a:solidFill>
                  <a:schemeClr val="tx1"/>
                </a:solidFill>
                <a:latin typeface="Verdana" pitchFamily="34" charset="0"/>
              </a:rPr>
              <a:t>fonte</a:t>
            </a:r>
            <a:r>
              <a:rPr lang="en-US" sz="1800" dirty="0">
                <a:solidFill>
                  <a:schemeClr val="tx1"/>
                </a:solidFill>
                <a:latin typeface="Verdana" pitchFamily="34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Verdana" pitchFamily="34" charset="0"/>
              </a:rPr>
              <a:t>pelo</a:t>
            </a:r>
            <a:r>
              <a:rPr lang="en-US" sz="1800" dirty="0">
                <a:solidFill>
                  <a:schemeClr val="tx1"/>
                </a:solidFill>
                <a:latin typeface="Verdana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Verdana" pitchFamily="34" charset="0"/>
              </a:rPr>
              <a:t>sobrenome</a:t>
            </a:r>
            <a:r>
              <a:rPr lang="en-US" sz="1800" dirty="0">
                <a:solidFill>
                  <a:schemeClr val="tx1"/>
                </a:solidFill>
                <a:latin typeface="Verdana" pitchFamily="34" charset="0"/>
              </a:rPr>
              <a:t> do </a:t>
            </a:r>
            <a:r>
              <a:rPr lang="en-US" sz="1800" dirty="0" err="1">
                <a:solidFill>
                  <a:schemeClr val="tx1"/>
                </a:solidFill>
                <a:latin typeface="Verdana" pitchFamily="34" charset="0"/>
              </a:rPr>
              <a:t>autor</a:t>
            </a:r>
            <a:r>
              <a:rPr lang="en-US" sz="1800" dirty="0">
                <a:solidFill>
                  <a:schemeClr val="tx1"/>
                </a:solidFill>
                <a:latin typeface="Verdana" pitchFamily="34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Verdana" pitchFamily="34" charset="0"/>
              </a:rPr>
              <a:t>nome</a:t>
            </a:r>
            <a:r>
              <a:rPr lang="en-US" sz="1800" dirty="0">
                <a:solidFill>
                  <a:schemeClr val="tx1"/>
                </a:solidFill>
                <a:latin typeface="Verdana" pitchFamily="34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Verdana" pitchFamily="34" charset="0"/>
              </a:rPr>
              <a:t>da</a:t>
            </a:r>
            <a:endParaRPr lang="en-US" sz="1800" dirty="0">
              <a:solidFill>
                <a:schemeClr val="tx1"/>
              </a:solidFill>
              <a:latin typeface="Verdana" pitchFamily="34" charset="0"/>
            </a:endParaRP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en-US" sz="1800" dirty="0" err="1">
                <a:solidFill>
                  <a:schemeClr val="tx1"/>
                </a:solidFill>
                <a:latin typeface="Verdana" pitchFamily="34" charset="0"/>
              </a:rPr>
              <a:t>instituição</a:t>
            </a:r>
            <a:r>
              <a:rPr lang="en-US" sz="1800" dirty="0">
                <a:solidFill>
                  <a:schemeClr val="tx1"/>
                </a:solidFill>
                <a:latin typeface="Verdana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Verdana" pitchFamily="34" charset="0"/>
              </a:rPr>
              <a:t>responsável</a:t>
            </a:r>
            <a:r>
              <a:rPr lang="en-US" sz="1800" dirty="0">
                <a:solidFill>
                  <a:schemeClr val="tx1"/>
                </a:solidFill>
                <a:latin typeface="Verdana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Verdana" pitchFamily="34" charset="0"/>
              </a:rPr>
              <a:t>ou</a:t>
            </a:r>
            <a:r>
              <a:rPr lang="en-US" sz="1800" dirty="0">
                <a:solidFill>
                  <a:schemeClr val="tx1"/>
                </a:solidFill>
                <a:latin typeface="Verdana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Verdana" pitchFamily="34" charset="0"/>
              </a:rPr>
              <a:t>pelo</a:t>
            </a:r>
            <a:r>
              <a:rPr lang="en-US" sz="1800" dirty="0">
                <a:solidFill>
                  <a:schemeClr val="tx1"/>
                </a:solidFill>
                <a:latin typeface="Verdana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Verdana" pitchFamily="34" charset="0"/>
              </a:rPr>
              <a:t>título</a:t>
            </a:r>
            <a:r>
              <a:rPr lang="en-US" sz="1800" dirty="0">
                <a:solidFill>
                  <a:schemeClr val="tx1"/>
                </a:solidFill>
                <a:latin typeface="Verdana" pitchFamily="34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Verdana" pitchFamily="34" charset="0"/>
              </a:rPr>
              <a:t>seguidos</a:t>
            </a:r>
            <a:r>
              <a:rPr lang="en-US" sz="1800" dirty="0">
                <a:solidFill>
                  <a:schemeClr val="tx1"/>
                </a:solidFill>
                <a:latin typeface="Verdana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Verdana" pitchFamily="34" charset="0"/>
              </a:rPr>
              <a:t>da</a:t>
            </a:r>
            <a:r>
              <a:rPr lang="en-US" sz="1800" dirty="0">
                <a:solidFill>
                  <a:schemeClr val="tx1"/>
                </a:solidFill>
                <a:latin typeface="Verdana" pitchFamily="34" charset="0"/>
              </a:rPr>
              <a:t> data de  </a:t>
            </a:r>
            <a:r>
              <a:rPr lang="en-US" sz="1800" dirty="0" err="1">
                <a:solidFill>
                  <a:schemeClr val="tx1"/>
                </a:solidFill>
                <a:latin typeface="Verdana" pitchFamily="34" charset="0"/>
              </a:rPr>
              <a:t>publicação</a:t>
            </a:r>
            <a:r>
              <a:rPr lang="en-US" sz="1800" dirty="0">
                <a:solidFill>
                  <a:schemeClr val="tx1"/>
                </a:solidFill>
                <a:latin typeface="Verdana" pitchFamily="34" charset="0"/>
              </a:rPr>
              <a:t> do</a:t>
            </a: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en-US" sz="1800" dirty="0" err="1">
                <a:solidFill>
                  <a:schemeClr val="tx1"/>
                </a:solidFill>
                <a:latin typeface="Verdana" pitchFamily="34" charset="0"/>
              </a:rPr>
              <a:t>documento</a:t>
            </a:r>
            <a:r>
              <a:rPr lang="en-US" sz="1800" dirty="0">
                <a:solidFill>
                  <a:schemeClr val="tx1"/>
                </a:solidFill>
                <a:latin typeface="Verdana" pitchFamily="34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Verdana" pitchFamily="34" charset="0"/>
              </a:rPr>
              <a:t>separados</a:t>
            </a:r>
            <a:r>
              <a:rPr lang="en-US" sz="1800" dirty="0">
                <a:solidFill>
                  <a:schemeClr val="tx1"/>
                </a:solidFill>
                <a:latin typeface="Verdana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Verdana" pitchFamily="34" charset="0"/>
              </a:rPr>
              <a:t>por</a:t>
            </a:r>
            <a:r>
              <a:rPr lang="en-US" sz="1800" dirty="0">
                <a:solidFill>
                  <a:schemeClr val="tx1"/>
                </a:solidFill>
                <a:latin typeface="Verdana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Verdana" pitchFamily="34" charset="0"/>
              </a:rPr>
              <a:t>vírgula</a:t>
            </a:r>
            <a:r>
              <a:rPr lang="en-US" sz="1800" dirty="0">
                <a:solidFill>
                  <a:schemeClr val="tx1"/>
                </a:solidFill>
                <a:latin typeface="Verdana" pitchFamily="34" charset="0"/>
              </a:rPr>
              <a:t> e entre  </a:t>
            </a:r>
            <a:r>
              <a:rPr lang="en-US" sz="1800" dirty="0" err="1">
                <a:solidFill>
                  <a:schemeClr val="tx1"/>
                </a:solidFill>
                <a:latin typeface="Verdana" pitchFamily="34" charset="0"/>
              </a:rPr>
              <a:t>parênteses</a:t>
            </a:r>
            <a:r>
              <a:rPr lang="en-US" sz="1800" dirty="0">
                <a:solidFill>
                  <a:schemeClr val="tx1"/>
                </a:solidFill>
                <a:latin typeface="Verdana" pitchFamily="34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Verdana" pitchFamily="34" charset="0"/>
              </a:rPr>
              <a:t>citação</a:t>
            </a:r>
            <a:r>
              <a:rPr lang="en-US" sz="1800" dirty="0">
                <a:solidFill>
                  <a:schemeClr val="tx1"/>
                </a:solidFill>
                <a:latin typeface="Verdana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Verdana" pitchFamily="34" charset="0"/>
              </a:rPr>
              <a:t>indireta</a:t>
            </a:r>
            <a:r>
              <a:rPr lang="en-US" sz="1800" dirty="0">
                <a:solidFill>
                  <a:schemeClr val="tx1"/>
                </a:solidFill>
                <a:latin typeface="Verdana" pitchFamily="34" charset="0"/>
              </a:rPr>
              <a:t>.</a:t>
            </a: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en-US" sz="1800" dirty="0">
                <a:solidFill>
                  <a:schemeClr val="tx1"/>
                </a:solidFill>
                <a:latin typeface="Verdana" pitchFamily="34" charset="0"/>
              </a:rPr>
              <a:t>Para as </a:t>
            </a:r>
            <a:r>
              <a:rPr lang="en-US" sz="1800" dirty="0" err="1">
                <a:solidFill>
                  <a:schemeClr val="tx1"/>
                </a:solidFill>
                <a:latin typeface="Verdana" pitchFamily="34" charset="0"/>
              </a:rPr>
              <a:t>citações</a:t>
            </a:r>
            <a:r>
              <a:rPr lang="en-US" sz="1800" dirty="0">
                <a:solidFill>
                  <a:schemeClr val="tx1"/>
                </a:solidFill>
                <a:latin typeface="Verdana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Verdana" pitchFamily="34" charset="0"/>
              </a:rPr>
              <a:t>diretas</a:t>
            </a:r>
            <a:r>
              <a:rPr lang="en-US" sz="1800" dirty="0">
                <a:solidFill>
                  <a:schemeClr val="tx1"/>
                </a:solidFill>
                <a:latin typeface="Verdana" pitchFamily="34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Verdana" pitchFamily="34" charset="0"/>
              </a:rPr>
              <a:t>inclui</a:t>
            </a:r>
            <a:r>
              <a:rPr lang="en-US" sz="1800" dirty="0">
                <a:solidFill>
                  <a:schemeClr val="tx1"/>
                </a:solidFill>
                <a:latin typeface="Verdana" pitchFamily="34" charset="0"/>
              </a:rPr>
              <a:t>-se a </a:t>
            </a:r>
            <a:r>
              <a:rPr lang="en-US" sz="1800" dirty="0" err="1">
                <a:solidFill>
                  <a:schemeClr val="tx1"/>
                </a:solidFill>
                <a:latin typeface="Verdana" pitchFamily="34" charset="0"/>
              </a:rPr>
              <a:t>indicação</a:t>
            </a:r>
            <a:r>
              <a:rPr lang="en-US" sz="1800" dirty="0">
                <a:solidFill>
                  <a:schemeClr val="tx1"/>
                </a:solidFill>
                <a:latin typeface="Verdana" pitchFamily="34" charset="0"/>
              </a:rPr>
              <a:t> de </a:t>
            </a:r>
            <a:r>
              <a:rPr lang="en-US" sz="1800" dirty="0" err="1">
                <a:solidFill>
                  <a:schemeClr val="tx1"/>
                </a:solidFill>
                <a:latin typeface="Verdana" pitchFamily="34" charset="0"/>
              </a:rPr>
              <a:t>página</a:t>
            </a:r>
            <a:r>
              <a:rPr lang="en-US" sz="1800" dirty="0">
                <a:solidFill>
                  <a:schemeClr val="tx1"/>
                </a:solidFill>
                <a:latin typeface="Verdana" pitchFamily="34" charset="0"/>
              </a:rPr>
              <a:t>. (ABNT,</a:t>
            </a: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en-US" sz="1800" dirty="0" smtClean="0">
                <a:solidFill>
                  <a:schemeClr val="tx1"/>
                </a:solidFill>
                <a:latin typeface="Verdana" pitchFamily="34" charset="0"/>
              </a:rPr>
              <a:t>2002b, </a:t>
            </a:r>
            <a:r>
              <a:rPr lang="en-US" sz="1800" dirty="0">
                <a:solidFill>
                  <a:schemeClr val="tx1"/>
                </a:solidFill>
                <a:latin typeface="Verdana" pitchFamily="34" charset="0"/>
              </a:rPr>
              <a:t>p. 4).</a:t>
            </a: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en-US" sz="1800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				</a:t>
            </a: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en-US" sz="1800" dirty="0" err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Exemplos</a:t>
            </a:r>
            <a:r>
              <a:rPr lang="en-US" sz="1800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:</a:t>
            </a:r>
          </a:p>
          <a:p>
            <a:pPr marL="342900" indent="-342900" algn="just" eaLnBrk="0" hangingPunct="0">
              <a:defRPr/>
            </a:pPr>
            <a:r>
              <a:rPr lang="pt-BR" sz="1800" b="1" dirty="0">
                <a:solidFill>
                  <a:srgbClr val="000099"/>
                </a:solidFill>
                <a:latin typeface="Verdana" pitchFamily="34" charset="0"/>
              </a:rPr>
              <a:t>Citação direta:</a:t>
            </a:r>
            <a:r>
              <a:rPr lang="pt-BR" sz="1800" dirty="0">
                <a:solidFill>
                  <a:schemeClr val="tx1"/>
                </a:solidFill>
                <a:latin typeface="Verdana" pitchFamily="34" charset="0"/>
              </a:rPr>
              <a:t> </a:t>
            </a:r>
            <a:r>
              <a:rPr lang="pt-PT" sz="1800" dirty="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rPr>
              <a:t>“fazendo um relatório com algumas notas de rodapé.”</a:t>
            </a:r>
          </a:p>
          <a:p>
            <a:pPr marL="342900" indent="-342900" algn="just" eaLnBrk="0" hangingPunct="0">
              <a:defRPr/>
            </a:pPr>
            <a:r>
              <a:rPr lang="pt-PT" sz="1800" dirty="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rPr>
              <a:t>(MCGREGOR, 1999, p. 1).</a:t>
            </a:r>
          </a:p>
          <a:p>
            <a:pPr marL="342900" indent="-342900" algn="just" eaLnBrk="0" hangingPunct="0">
              <a:defRPr/>
            </a:pPr>
            <a:endParaRPr lang="en-US" sz="1800" dirty="0">
              <a:solidFill>
                <a:schemeClr val="tx1"/>
              </a:solidFill>
              <a:latin typeface="Verdana" pitchFamily="34" charset="0"/>
            </a:endParaRP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1800" b="1" dirty="0" err="1">
                <a:solidFill>
                  <a:srgbClr val="000099"/>
                </a:solidFill>
                <a:latin typeface="Verdana" pitchFamily="34" charset="0"/>
              </a:rPr>
              <a:t>Citação</a:t>
            </a:r>
            <a:r>
              <a:rPr lang="en-US" sz="1800" b="1" dirty="0">
                <a:solidFill>
                  <a:srgbClr val="000099"/>
                </a:solidFill>
                <a:latin typeface="Verdana" pitchFamily="34" charset="0"/>
              </a:rPr>
              <a:t> </a:t>
            </a:r>
            <a:r>
              <a:rPr lang="en-US" sz="1800" b="1" dirty="0" err="1">
                <a:solidFill>
                  <a:srgbClr val="000099"/>
                </a:solidFill>
                <a:latin typeface="Verdana" pitchFamily="34" charset="0"/>
              </a:rPr>
              <a:t>indireta</a:t>
            </a:r>
            <a:r>
              <a:rPr lang="en-US" sz="1800" b="1" dirty="0">
                <a:solidFill>
                  <a:srgbClr val="000099"/>
                </a:solidFill>
                <a:latin typeface="Verdana" pitchFamily="34" charset="0"/>
              </a:rPr>
              <a:t>:</a:t>
            </a:r>
            <a:r>
              <a:rPr lang="en-US" sz="1800" dirty="0">
                <a:solidFill>
                  <a:schemeClr val="tx1"/>
                </a:solidFill>
                <a:latin typeface="Verdana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Verdana" pitchFamily="34" charset="0"/>
              </a:rPr>
              <a:t>Neste</a:t>
            </a:r>
            <a:r>
              <a:rPr lang="en-US" sz="1800" dirty="0">
                <a:solidFill>
                  <a:schemeClr val="tx1"/>
                </a:solidFill>
                <a:latin typeface="Verdana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Verdana" pitchFamily="34" charset="0"/>
              </a:rPr>
              <a:t>contexto</a:t>
            </a:r>
            <a:r>
              <a:rPr lang="en-US" sz="1800" dirty="0">
                <a:solidFill>
                  <a:schemeClr val="tx1"/>
                </a:solidFill>
                <a:latin typeface="Verdana" pitchFamily="34" charset="0"/>
              </a:rPr>
              <a:t>, </a:t>
            </a:r>
            <a:r>
              <a:rPr lang="pt-BR" sz="1800" dirty="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rPr>
              <a:t>o papel do bibliotecário ganha 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defRPr/>
            </a:pPr>
            <a:r>
              <a:rPr lang="pt-BR" sz="1800" dirty="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rPr>
              <a:t>importância como educador (</a:t>
            </a:r>
            <a:r>
              <a:rPr lang="pt-PT" sz="1800" dirty="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rPr>
              <a:t>DUDZIAK; GABRIEL; VILLELA, 2000).</a:t>
            </a:r>
            <a:endParaRPr lang="pt-BR" sz="1800" dirty="0">
              <a:solidFill>
                <a:schemeClr val="tx1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2339752" y="836712"/>
            <a:ext cx="4105275" cy="9810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accent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sz="2000" b="1" dirty="0">
                <a:solidFill>
                  <a:srgbClr val="FFFFFF"/>
                </a:solidFill>
              </a:rPr>
              <a:t>Sistemas de chamada: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sz="2000" b="1" dirty="0" err="1" smtClean="0">
                <a:solidFill>
                  <a:srgbClr val="FFFFFF"/>
                </a:solidFill>
              </a:rPr>
              <a:t>Autor-data</a:t>
            </a:r>
            <a:endParaRPr lang="pt-BR" sz="2000" b="1" dirty="0">
              <a:solidFill>
                <a:srgbClr val="FFFFFF"/>
              </a:solidFill>
            </a:endParaRPr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25397-EE28-4C85-A168-503B54FAE01F}" type="datetime1">
              <a:rPr lang="pt-BR" smtClean="0"/>
              <a:t>20/03/2015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Programa de Capacitação da Biblioteca Universitária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858E87F-A6CC-4232-B381-A19505EA8445}" type="slidenum">
              <a:rPr lang="pt-BR" smtClean="0"/>
              <a:t>55</a:t>
            </a:fld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31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427" grpId="0" animBg="1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9750" y="1557338"/>
            <a:ext cx="8280400" cy="4321175"/>
          </a:xfrm>
          <a:solidFill>
            <a:srgbClr val="FFFFFF"/>
          </a:solidFill>
          <a:ln>
            <a:solidFill>
              <a:schemeClr val="accent1"/>
            </a:solidFill>
          </a:ln>
          <a:effectLst>
            <a:outerShdw dist="35921" dir="2700000" algn="ctr" rotWithShape="0">
              <a:srgbClr val="000099"/>
            </a:outerShdw>
          </a:effectLst>
        </p:spPr>
        <p:txBody>
          <a:bodyPr/>
          <a:lstStyle/>
          <a:p>
            <a:pPr eaLnBrk="1" hangingPunct="1">
              <a:buClr>
                <a:schemeClr val="accent1"/>
              </a:buClr>
              <a:buFont typeface="Wingdings" pitchFamily="2" charset="2"/>
              <a:buNone/>
              <a:defRPr/>
            </a:pPr>
            <a:r>
              <a:rPr lang="en-US" sz="1800" dirty="0" smtClean="0">
                <a:latin typeface="Verdana" pitchFamily="34" charset="0"/>
              </a:rPr>
              <a:t>As </a:t>
            </a:r>
            <a:r>
              <a:rPr lang="en-US" sz="1800" dirty="0" err="1" smtClean="0">
                <a:latin typeface="Verdana" pitchFamily="34" charset="0"/>
              </a:rPr>
              <a:t>indicações</a:t>
            </a:r>
            <a:r>
              <a:rPr lang="en-US" sz="1800" dirty="0" smtClean="0">
                <a:latin typeface="Verdana" pitchFamily="34" charset="0"/>
              </a:rPr>
              <a:t> de </a:t>
            </a:r>
            <a:r>
              <a:rPr lang="en-US" sz="1800" dirty="0" err="1" smtClean="0">
                <a:latin typeface="Verdana" pitchFamily="34" charset="0"/>
              </a:rPr>
              <a:t>autoria</a:t>
            </a:r>
            <a:r>
              <a:rPr lang="en-US" sz="1800" b="1" dirty="0" smtClean="0">
                <a:latin typeface="Verdana" pitchFamily="34" charset="0"/>
              </a:rPr>
              <a:t> </a:t>
            </a:r>
            <a:r>
              <a:rPr lang="en-US" sz="1800" b="1" dirty="0" err="1" smtClean="0">
                <a:solidFill>
                  <a:srgbClr val="FF0066"/>
                </a:solidFill>
                <a:latin typeface="Verdana" pitchFamily="34" charset="0"/>
              </a:rPr>
              <a:t>incluídas</a:t>
            </a:r>
            <a:r>
              <a:rPr lang="en-US" sz="1800" b="1" dirty="0" smtClean="0">
                <a:solidFill>
                  <a:srgbClr val="FF0066"/>
                </a:solidFill>
                <a:latin typeface="Verdana" pitchFamily="34" charset="0"/>
              </a:rPr>
              <a:t> no </a:t>
            </a:r>
            <a:r>
              <a:rPr lang="en-US" sz="1800" b="1" dirty="0" err="1" smtClean="0">
                <a:solidFill>
                  <a:srgbClr val="FF0066"/>
                </a:solidFill>
                <a:latin typeface="Verdana" pitchFamily="34" charset="0"/>
              </a:rPr>
              <a:t>texto</a:t>
            </a:r>
            <a:r>
              <a:rPr lang="en-US" sz="1800" dirty="0" smtClean="0">
                <a:latin typeface="Verdana" pitchFamily="34" charset="0"/>
              </a:rPr>
              <a:t>  </a:t>
            </a:r>
            <a:r>
              <a:rPr lang="en-US" sz="1800" dirty="0" err="1" smtClean="0">
                <a:latin typeface="Verdana" pitchFamily="34" charset="0"/>
              </a:rPr>
              <a:t>devem</a:t>
            </a:r>
            <a:r>
              <a:rPr lang="en-US" sz="1800" dirty="0" smtClean="0">
                <a:latin typeface="Verdana" pitchFamily="34" charset="0"/>
              </a:rPr>
              <a:t> ser </a:t>
            </a:r>
            <a:r>
              <a:rPr lang="en-US" sz="1800" dirty="0" err="1" smtClean="0">
                <a:latin typeface="Verdana" pitchFamily="34" charset="0"/>
              </a:rPr>
              <a:t>feitas</a:t>
            </a:r>
            <a:r>
              <a:rPr lang="en-US" sz="1800" dirty="0" smtClean="0">
                <a:latin typeface="Verdana" pitchFamily="34" charset="0"/>
              </a:rPr>
              <a:t> </a:t>
            </a:r>
            <a:r>
              <a:rPr lang="en-US" sz="1800" dirty="0" err="1" smtClean="0">
                <a:latin typeface="Verdana" pitchFamily="34" charset="0"/>
              </a:rPr>
              <a:t>em</a:t>
            </a:r>
            <a:r>
              <a:rPr lang="en-US" sz="1800" dirty="0" smtClean="0">
                <a:latin typeface="Verdana" pitchFamily="34" charset="0"/>
              </a:rPr>
              <a:t> </a:t>
            </a:r>
          </a:p>
          <a:p>
            <a:pPr eaLnBrk="1" hangingPunct="1">
              <a:buClr>
                <a:schemeClr val="accent1"/>
              </a:buClr>
              <a:buFont typeface="Wingdings" pitchFamily="2" charset="2"/>
              <a:buNone/>
              <a:defRPr/>
            </a:pPr>
            <a:r>
              <a:rPr lang="en-US" sz="1800" dirty="0" err="1" smtClean="0">
                <a:latin typeface="Verdana" pitchFamily="34" charset="0"/>
              </a:rPr>
              <a:t>letras</a:t>
            </a:r>
            <a:r>
              <a:rPr lang="en-US" sz="1800" dirty="0" smtClean="0">
                <a:latin typeface="Verdana" pitchFamily="34" charset="0"/>
              </a:rPr>
              <a:t>  </a:t>
            </a:r>
            <a:r>
              <a:rPr lang="en-US" sz="1800" dirty="0" err="1" smtClean="0">
                <a:latin typeface="Verdana" pitchFamily="34" charset="0"/>
              </a:rPr>
              <a:t>maiúsculas</a:t>
            </a:r>
            <a:r>
              <a:rPr lang="en-US" sz="1800" dirty="0" smtClean="0">
                <a:latin typeface="Verdana" pitchFamily="34" charset="0"/>
              </a:rPr>
              <a:t> e </a:t>
            </a:r>
            <a:r>
              <a:rPr lang="en-US" sz="1800" dirty="0" err="1" smtClean="0">
                <a:latin typeface="Verdana" pitchFamily="34" charset="0"/>
              </a:rPr>
              <a:t>minúsculas</a:t>
            </a:r>
            <a:r>
              <a:rPr lang="en-US" sz="1800" dirty="0" smtClean="0">
                <a:latin typeface="Verdana" pitchFamily="34" charset="0"/>
              </a:rPr>
              <a:t>, </a:t>
            </a:r>
            <a:r>
              <a:rPr lang="en-US" sz="1800" dirty="0" err="1" smtClean="0">
                <a:latin typeface="Verdana" pitchFamily="34" charset="0"/>
              </a:rPr>
              <a:t>indicando</a:t>
            </a:r>
            <a:r>
              <a:rPr lang="en-US" sz="1800" dirty="0" smtClean="0">
                <a:latin typeface="Verdana" pitchFamily="34" charset="0"/>
              </a:rPr>
              <a:t>-se a data e </a:t>
            </a:r>
            <a:r>
              <a:rPr lang="en-US" sz="1800" dirty="0" err="1" smtClean="0">
                <a:latin typeface="Verdana" pitchFamily="34" charset="0"/>
              </a:rPr>
              <a:t>páginas</a:t>
            </a:r>
            <a:r>
              <a:rPr lang="en-US" sz="1800" dirty="0" smtClean="0">
                <a:latin typeface="Verdana" pitchFamily="34" charset="0"/>
              </a:rPr>
              <a:t>  entre</a:t>
            </a:r>
          </a:p>
          <a:p>
            <a:pPr eaLnBrk="1" hangingPunct="1">
              <a:buClr>
                <a:schemeClr val="accent1"/>
              </a:buClr>
              <a:buFont typeface="Wingdings" pitchFamily="2" charset="2"/>
              <a:buNone/>
              <a:defRPr/>
            </a:pPr>
            <a:r>
              <a:rPr lang="en-US" sz="1800" dirty="0" err="1" smtClean="0">
                <a:latin typeface="Verdana" pitchFamily="34" charset="0"/>
              </a:rPr>
              <a:t>parênteses</a:t>
            </a:r>
            <a:r>
              <a:rPr lang="en-US" sz="1800" dirty="0" smtClean="0">
                <a:latin typeface="Verdana" pitchFamily="34" charset="0"/>
              </a:rPr>
              <a:t>.</a:t>
            </a:r>
          </a:p>
          <a:p>
            <a:pPr lvl="3" eaLnBrk="1" hangingPunct="1">
              <a:spcBef>
                <a:spcPct val="50000"/>
              </a:spcBef>
              <a:buFontTx/>
              <a:buNone/>
              <a:defRPr/>
            </a:pPr>
            <a:r>
              <a:rPr lang="en-US" sz="18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Um </a:t>
            </a:r>
            <a:r>
              <a:rPr lang="en-US" sz="1800" b="1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autor</a:t>
            </a:r>
            <a:r>
              <a:rPr lang="en-US" sz="1800" dirty="0" smtClean="0">
                <a:latin typeface="Verdana" pitchFamily="34" charset="0"/>
              </a:rPr>
              <a:t>: </a:t>
            </a:r>
            <a:r>
              <a:rPr lang="pt-BR" sz="1800" b="1" dirty="0" smtClean="0">
                <a:latin typeface="Verdana" pitchFamily="34" charset="0"/>
              </a:rPr>
              <a:t>Segundo Moraes (1993)</a:t>
            </a:r>
          </a:p>
          <a:p>
            <a:pPr lvl="3" eaLnBrk="1" hangingPunct="1">
              <a:spcBef>
                <a:spcPct val="50000"/>
              </a:spcBef>
              <a:buFontTx/>
              <a:buNone/>
              <a:defRPr/>
            </a:pPr>
            <a:r>
              <a:rPr lang="en-US" sz="1800" b="1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Dois</a:t>
            </a:r>
            <a:r>
              <a:rPr lang="en-US" sz="18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sz="1800" b="1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autores</a:t>
            </a:r>
            <a:r>
              <a:rPr lang="en-US" sz="1800" b="1" dirty="0" smtClean="0">
                <a:latin typeface="Verdana" pitchFamily="34" charset="0"/>
              </a:rPr>
              <a:t>:</a:t>
            </a:r>
            <a:r>
              <a:rPr lang="en-US" sz="1800" dirty="0" smtClean="0">
                <a:latin typeface="Verdana" pitchFamily="34" charset="0"/>
              </a:rPr>
              <a:t> </a:t>
            </a:r>
            <a:r>
              <a:rPr lang="en-US" sz="1800" b="1" dirty="0" smtClean="0">
                <a:latin typeface="Verdana" pitchFamily="34" charset="0"/>
              </a:rPr>
              <a:t>Segundo </a:t>
            </a:r>
            <a:r>
              <a:rPr lang="en-US" sz="1800" b="1" dirty="0" err="1" smtClean="0">
                <a:latin typeface="Verdana" pitchFamily="34" charset="0"/>
              </a:rPr>
              <a:t>Moraes</a:t>
            </a:r>
            <a:r>
              <a:rPr lang="en-US" sz="1800" b="1" dirty="0" smtClean="0">
                <a:latin typeface="Verdana" pitchFamily="34" charset="0"/>
              </a:rPr>
              <a:t> e Souza (1997)</a:t>
            </a:r>
          </a:p>
          <a:p>
            <a:pPr lvl="3" eaLnBrk="1" hangingPunct="1">
              <a:spcBef>
                <a:spcPct val="50000"/>
              </a:spcBef>
              <a:buFontTx/>
              <a:buNone/>
              <a:defRPr/>
            </a:pPr>
            <a:r>
              <a:rPr lang="en-US" sz="1800" b="1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Três</a:t>
            </a:r>
            <a:r>
              <a:rPr lang="en-US" sz="18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sz="1800" b="1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autores</a:t>
            </a:r>
            <a:r>
              <a:rPr lang="en-US" sz="1800" b="1" dirty="0" smtClean="0">
                <a:latin typeface="Verdana" pitchFamily="34" charset="0"/>
              </a:rPr>
              <a:t>:</a:t>
            </a:r>
            <a:r>
              <a:rPr lang="en-US" sz="1800" dirty="0" smtClean="0">
                <a:latin typeface="Verdana" pitchFamily="34" charset="0"/>
              </a:rPr>
              <a:t> </a:t>
            </a:r>
            <a:r>
              <a:rPr lang="pt-PT" sz="1800" b="1" dirty="0" smtClean="0">
                <a:latin typeface="Verdana" pitchFamily="34" charset="0"/>
                <a:cs typeface="Times New Roman" pitchFamily="18" charset="0"/>
              </a:rPr>
              <a:t>Dudziak, Gabriel e Villela (2000)</a:t>
            </a:r>
          </a:p>
          <a:p>
            <a:pPr lvl="3" eaLnBrk="1" hangingPunct="1">
              <a:spcBef>
                <a:spcPct val="50000"/>
              </a:spcBef>
              <a:buFontTx/>
              <a:buNone/>
              <a:defRPr/>
            </a:pPr>
            <a:r>
              <a:rPr lang="pt-PT" sz="18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Times New Roman" pitchFamily="18" charset="0"/>
              </a:rPr>
              <a:t>Mais de três autores:</a:t>
            </a:r>
            <a:r>
              <a:rPr lang="pt-PT" sz="180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Times New Roman" pitchFamily="18" charset="0"/>
              </a:rPr>
              <a:t> </a:t>
            </a:r>
            <a:r>
              <a:rPr lang="pt-PT" sz="1800" dirty="0" smtClean="0">
                <a:latin typeface="Verdana" pitchFamily="34" charset="0"/>
                <a:cs typeface="Times New Roman" pitchFamily="18" charset="0"/>
              </a:rPr>
              <a:t> </a:t>
            </a:r>
            <a:r>
              <a:rPr lang="pt-PT" sz="1800" b="1" dirty="0" smtClean="0">
                <a:latin typeface="Verdana" pitchFamily="34" charset="0"/>
                <a:cs typeface="Times New Roman" pitchFamily="18" charset="0"/>
              </a:rPr>
              <a:t>Belkin et al. (1982, p. 76)</a:t>
            </a:r>
          </a:p>
          <a:p>
            <a:pPr lvl="3" eaLnBrk="1" hangingPunct="1">
              <a:spcBef>
                <a:spcPct val="50000"/>
              </a:spcBef>
              <a:buFontTx/>
              <a:buNone/>
              <a:defRPr/>
            </a:pPr>
            <a:r>
              <a:rPr lang="pt-PT" sz="1800" b="1" dirty="0" smtClean="0">
                <a:solidFill>
                  <a:srgbClr val="660033"/>
                </a:solidFill>
                <a:latin typeface="Verdana" pitchFamily="34" charset="0"/>
                <a:cs typeface="Times New Roman" pitchFamily="18" charset="0"/>
              </a:rPr>
              <a:t>Entrada pelo título:</a:t>
            </a:r>
            <a:r>
              <a:rPr lang="pt-PT" sz="1800" b="1" dirty="0" smtClean="0">
                <a:latin typeface="Verdana" pitchFamily="34" charset="0"/>
                <a:cs typeface="Times New Roman" pitchFamily="18" charset="0"/>
              </a:rPr>
              <a:t> O desenvolvimento... (1998)</a:t>
            </a:r>
          </a:p>
          <a:p>
            <a:pPr lvl="3" eaLnBrk="1" hangingPunct="1">
              <a:spcBef>
                <a:spcPct val="50000"/>
              </a:spcBef>
              <a:buFontTx/>
              <a:buNone/>
              <a:defRPr/>
            </a:pPr>
            <a:r>
              <a:rPr lang="pt-PT" sz="1800" b="1" dirty="0" smtClean="0">
                <a:solidFill>
                  <a:srgbClr val="660033"/>
                </a:solidFill>
                <a:latin typeface="Verdana" pitchFamily="34" charset="0"/>
                <a:cs typeface="Times New Roman" pitchFamily="18" charset="0"/>
              </a:rPr>
              <a:t>Entidade:</a:t>
            </a:r>
            <a:r>
              <a:rPr lang="pt-PT" sz="1800" b="1" dirty="0" smtClean="0">
                <a:latin typeface="Verdana" pitchFamily="34" charset="0"/>
                <a:cs typeface="Times New Roman" pitchFamily="18" charset="0"/>
              </a:rPr>
              <a:t> Comissão das comunidades européias</a:t>
            </a:r>
          </a:p>
          <a:p>
            <a:pPr lvl="3" eaLnBrk="1" hangingPunct="1">
              <a:spcBef>
                <a:spcPct val="50000"/>
              </a:spcBef>
              <a:buFontTx/>
              <a:buNone/>
              <a:defRPr/>
            </a:pPr>
            <a:r>
              <a:rPr lang="pt-PT" sz="1800" b="1" dirty="0" smtClean="0">
                <a:latin typeface="Verdana" pitchFamily="34" charset="0"/>
                <a:cs typeface="Times New Roman" pitchFamily="18" charset="0"/>
              </a:rPr>
              <a:t>(2002)</a:t>
            </a:r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1187450" y="260350"/>
            <a:ext cx="4105275" cy="9810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accent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sz="2000" b="1" dirty="0">
                <a:solidFill>
                  <a:srgbClr val="FFFFFF"/>
                </a:solidFill>
              </a:rPr>
              <a:t>Sistemas de chamada: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sz="2000" b="1" dirty="0">
                <a:solidFill>
                  <a:srgbClr val="FFFFFF"/>
                </a:solidFill>
              </a:rPr>
              <a:t>Autor-data</a:t>
            </a:r>
          </a:p>
        </p:txBody>
      </p:sp>
      <p:sp>
        <p:nvSpPr>
          <p:cNvPr id="8" name="Texto explicativo em forma de nuvem 7"/>
          <p:cNvSpPr/>
          <p:nvPr/>
        </p:nvSpPr>
        <p:spPr bwMode="auto">
          <a:xfrm>
            <a:off x="6948264" y="2204864"/>
            <a:ext cx="1584325" cy="477837"/>
          </a:xfrm>
          <a:prstGeom prst="cloudCallout">
            <a:avLst>
              <a:gd name="adj1" fmla="val -30145"/>
              <a:gd name="adj2" fmla="val 100769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  <a:ln>
            <a:headEnd type="none" w="med" len="med"/>
            <a:tailEnd type="none" w="med" len="me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dirty="0">
                <a:solidFill>
                  <a:srgbClr val="FF0000"/>
                </a:solidFill>
                <a:latin typeface="Tahoma" pitchFamily="34" charset="0"/>
              </a:rPr>
              <a:t>Exemplos</a:t>
            </a:r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6672E-3ACD-4BCA-B19C-3FF6E3F5FF4F}" type="datetime1">
              <a:rPr lang="pt-BR" smtClean="0"/>
              <a:t>20/03/2015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Programa de Capacitação da Biblioteca Universitária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858E87F-A6CC-4232-B381-A19505EA8445}" type="slidenum">
              <a:rPr lang="pt-BR" smtClean="0"/>
              <a:t>56</a:t>
            </a:fld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33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475" grpId="0" animBg="1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23850" y="1628775"/>
            <a:ext cx="8424863" cy="4032473"/>
          </a:xfrm>
          <a:solidFill>
            <a:srgbClr val="FFFFFF"/>
          </a:solidFill>
          <a:ln>
            <a:solidFill>
              <a:schemeClr val="accent1"/>
            </a:solidFill>
          </a:ln>
          <a:effectLst>
            <a:outerShdw dist="35921" dir="2700000" algn="ctr" rotWithShape="0">
              <a:srgbClr val="000099"/>
            </a:outerShdw>
          </a:effectLst>
        </p:spPr>
        <p:txBody>
          <a:bodyPr/>
          <a:lstStyle/>
          <a:p>
            <a:pPr eaLnBrk="1" hangingPunct="1"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en-US" sz="1800" dirty="0" smtClean="0">
                <a:latin typeface="Verdana" pitchFamily="34" charset="0"/>
              </a:rPr>
              <a:t>As </a:t>
            </a:r>
            <a:r>
              <a:rPr lang="en-US" sz="1800" dirty="0" err="1" smtClean="0">
                <a:latin typeface="Verdana" pitchFamily="34" charset="0"/>
              </a:rPr>
              <a:t>indicações</a:t>
            </a:r>
            <a:r>
              <a:rPr lang="en-US" sz="1800" dirty="0" smtClean="0">
                <a:latin typeface="Verdana" pitchFamily="34" charset="0"/>
              </a:rPr>
              <a:t> de </a:t>
            </a:r>
            <a:r>
              <a:rPr lang="en-US" sz="1800" dirty="0" err="1" smtClean="0">
                <a:latin typeface="Verdana" pitchFamily="34" charset="0"/>
              </a:rPr>
              <a:t>autoria</a:t>
            </a:r>
            <a:r>
              <a:rPr lang="en-US" sz="1800" dirty="0" smtClean="0">
                <a:latin typeface="Verdana" pitchFamily="34" charset="0"/>
              </a:rPr>
              <a:t> </a:t>
            </a:r>
            <a:r>
              <a:rPr lang="en-US" sz="1800" dirty="0" smtClean="0">
                <a:solidFill>
                  <a:srgbClr val="FF0066"/>
                </a:solidFill>
                <a:latin typeface="Verdana" pitchFamily="34" charset="0"/>
              </a:rPr>
              <a:t> (</a:t>
            </a:r>
            <a:r>
              <a:rPr lang="en-US" sz="1800" b="1" dirty="0" smtClean="0">
                <a:solidFill>
                  <a:srgbClr val="FF0066"/>
                </a:solidFill>
                <a:latin typeface="Verdana" pitchFamily="34" charset="0"/>
              </a:rPr>
              <a:t>entre </a:t>
            </a:r>
            <a:r>
              <a:rPr lang="en-US" sz="1800" b="1" dirty="0" err="1" smtClean="0">
                <a:solidFill>
                  <a:srgbClr val="FF0066"/>
                </a:solidFill>
                <a:latin typeface="Verdana" pitchFamily="34" charset="0"/>
              </a:rPr>
              <a:t>parênteses</a:t>
            </a:r>
            <a:r>
              <a:rPr lang="en-US" sz="1800" dirty="0" smtClean="0">
                <a:solidFill>
                  <a:srgbClr val="FF0066"/>
                </a:solidFill>
                <a:latin typeface="Verdana" pitchFamily="34" charset="0"/>
              </a:rPr>
              <a:t>)  </a:t>
            </a:r>
            <a:r>
              <a:rPr lang="en-US" sz="1800" dirty="0" err="1" smtClean="0">
                <a:latin typeface="Verdana" pitchFamily="34" charset="0"/>
              </a:rPr>
              <a:t>devem</a:t>
            </a:r>
            <a:r>
              <a:rPr lang="en-US" sz="1800" dirty="0" smtClean="0">
                <a:latin typeface="Verdana" pitchFamily="34" charset="0"/>
              </a:rPr>
              <a:t> </a:t>
            </a:r>
            <a:r>
              <a:rPr lang="en-US" sz="1800" dirty="0" err="1" smtClean="0">
                <a:latin typeface="Verdana" pitchFamily="34" charset="0"/>
              </a:rPr>
              <a:t>vir</a:t>
            </a:r>
            <a:r>
              <a:rPr lang="en-US" sz="1800" dirty="0" smtClean="0">
                <a:latin typeface="Verdana" pitchFamily="34" charset="0"/>
              </a:rPr>
              <a:t> </a:t>
            </a:r>
            <a:r>
              <a:rPr lang="en-US" sz="1800" dirty="0" err="1" smtClean="0">
                <a:latin typeface="Verdana" pitchFamily="34" charset="0"/>
              </a:rPr>
              <a:t>em</a:t>
            </a:r>
            <a:endParaRPr lang="en-US" sz="1800" dirty="0" smtClean="0">
              <a:latin typeface="Verdana" pitchFamily="34" charset="0"/>
            </a:endParaRPr>
          </a:p>
          <a:p>
            <a:pPr eaLnBrk="1" hangingPunct="1"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en-US" sz="1800" b="1" dirty="0" err="1" smtClean="0">
                <a:latin typeface="Verdana" pitchFamily="34" charset="0"/>
              </a:rPr>
              <a:t>letras</a:t>
            </a:r>
            <a:r>
              <a:rPr lang="en-US" sz="1800" b="1" dirty="0" smtClean="0">
                <a:latin typeface="Verdana" pitchFamily="34" charset="0"/>
              </a:rPr>
              <a:t> </a:t>
            </a:r>
            <a:r>
              <a:rPr lang="en-US" sz="1800" b="1" dirty="0" err="1" smtClean="0">
                <a:latin typeface="Verdana" pitchFamily="34" charset="0"/>
              </a:rPr>
              <a:t>maiúsculas</a:t>
            </a:r>
            <a:r>
              <a:rPr lang="en-US" sz="1800" b="1" dirty="0" smtClean="0">
                <a:latin typeface="Verdana" pitchFamily="34" charset="0"/>
              </a:rPr>
              <a:t>  </a:t>
            </a:r>
            <a:r>
              <a:rPr lang="en-US" sz="1800" dirty="0" err="1" smtClean="0">
                <a:latin typeface="Verdana" pitchFamily="34" charset="0"/>
              </a:rPr>
              <a:t>seguidas</a:t>
            </a:r>
            <a:r>
              <a:rPr lang="en-US" sz="1800" dirty="0" smtClean="0">
                <a:latin typeface="Verdana" pitchFamily="34" charset="0"/>
              </a:rPr>
              <a:t> </a:t>
            </a:r>
            <a:r>
              <a:rPr lang="en-US" sz="1800" dirty="0" err="1" smtClean="0">
                <a:latin typeface="Verdana" pitchFamily="34" charset="0"/>
              </a:rPr>
              <a:t>da</a:t>
            </a:r>
            <a:r>
              <a:rPr lang="en-US" sz="1800" dirty="0" smtClean="0">
                <a:latin typeface="Verdana" pitchFamily="34" charset="0"/>
              </a:rPr>
              <a:t> data e </a:t>
            </a:r>
            <a:r>
              <a:rPr lang="en-US" sz="1800" dirty="0" err="1" smtClean="0">
                <a:latin typeface="Verdana" pitchFamily="34" charset="0"/>
              </a:rPr>
              <a:t>páginas</a:t>
            </a:r>
            <a:r>
              <a:rPr lang="en-US" sz="1800" dirty="0" smtClean="0">
                <a:latin typeface="Verdana" pitchFamily="34" charset="0"/>
              </a:rPr>
              <a:t> (se </a:t>
            </a:r>
            <a:r>
              <a:rPr lang="en-US" sz="1800" dirty="0" err="1" smtClean="0">
                <a:latin typeface="Verdana" pitchFamily="34" charset="0"/>
              </a:rPr>
              <a:t>necessário</a:t>
            </a:r>
            <a:r>
              <a:rPr lang="en-US" sz="1800" dirty="0" smtClean="0">
                <a:latin typeface="Verdana" pitchFamily="34" charset="0"/>
              </a:rPr>
              <a:t>).</a:t>
            </a:r>
          </a:p>
          <a:p>
            <a:pPr eaLnBrk="1" hangingPunct="1"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endParaRPr lang="en-US" sz="1800" dirty="0" smtClean="0">
              <a:latin typeface="Verdana" pitchFamily="34" charset="0"/>
            </a:endParaRPr>
          </a:p>
          <a:p>
            <a:pPr lvl="3" eaLnBrk="1" hangingPunct="1">
              <a:spcBef>
                <a:spcPct val="50000"/>
              </a:spcBef>
              <a:buFontTx/>
              <a:buNone/>
              <a:defRPr/>
            </a:pPr>
            <a:r>
              <a:rPr lang="en-US" sz="17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Um </a:t>
            </a:r>
            <a:r>
              <a:rPr lang="en-US" sz="1700" b="1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autor</a:t>
            </a:r>
            <a:r>
              <a:rPr lang="en-US" sz="1700" dirty="0" smtClean="0">
                <a:latin typeface="Verdana" pitchFamily="34" charset="0"/>
              </a:rPr>
              <a:t>: (</a:t>
            </a:r>
            <a:r>
              <a:rPr lang="pt-BR" sz="1700" b="1" dirty="0" smtClean="0">
                <a:latin typeface="Verdana" pitchFamily="34" charset="0"/>
              </a:rPr>
              <a:t>MORAES, 1993)</a:t>
            </a:r>
          </a:p>
          <a:p>
            <a:pPr lvl="3" eaLnBrk="1" hangingPunct="1">
              <a:spcBef>
                <a:spcPct val="50000"/>
              </a:spcBef>
              <a:buFontTx/>
              <a:buNone/>
              <a:defRPr/>
            </a:pPr>
            <a:r>
              <a:rPr lang="en-US" sz="1700" b="1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Dois</a:t>
            </a:r>
            <a:r>
              <a:rPr lang="en-US" sz="17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sz="1700" b="1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autores</a:t>
            </a:r>
            <a:r>
              <a:rPr lang="en-US" sz="1700" b="1" dirty="0" smtClean="0">
                <a:latin typeface="Verdana" pitchFamily="34" charset="0"/>
              </a:rPr>
              <a:t>:</a:t>
            </a:r>
            <a:r>
              <a:rPr lang="en-US" sz="1700" dirty="0" smtClean="0">
                <a:latin typeface="Verdana" pitchFamily="34" charset="0"/>
              </a:rPr>
              <a:t> (</a:t>
            </a:r>
            <a:r>
              <a:rPr lang="en-US" sz="1700" b="1" dirty="0" smtClean="0">
                <a:latin typeface="Verdana" pitchFamily="34" charset="0"/>
              </a:rPr>
              <a:t>MORAES; SOUZA, 1997)</a:t>
            </a:r>
          </a:p>
          <a:p>
            <a:pPr lvl="3" eaLnBrk="1" hangingPunct="1">
              <a:spcBef>
                <a:spcPct val="50000"/>
              </a:spcBef>
              <a:buFontTx/>
              <a:buNone/>
              <a:defRPr/>
            </a:pPr>
            <a:r>
              <a:rPr lang="en-US" sz="1700" b="1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Três</a:t>
            </a:r>
            <a:r>
              <a:rPr lang="en-US" sz="17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sz="1700" b="1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autores</a:t>
            </a:r>
            <a:r>
              <a:rPr lang="en-US" sz="1700" b="1" dirty="0" smtClean="0">
                <a:latin typeface="Verdana" pitchFamily="34" charset="0"/>
              </a:rPr>
              <a:t>:</a:t>
            </a:r>
            <a:r>
              <a:rPr lang="en-US" sz="1700" dirty="0" smtClean="0">
                <a:latin typeface="Verdana" pitchFamily="34" charset="0"/>
              </a:rPr>
              <a:t> (</a:t>
            </a:r>
            <a:r>
              <a:rPr lang="pt-PT" sz="1700" b="1" cap="all" dirty="0" smtClean="0">
                <a:latin typeface="Verdana" pitchFamily="34" charset="0"/>
                <a:cs typeface="Times New Roman" pitchFamily="18" charset="0"/>
              </a:rPr>
              <a:t>Dudziak; Gabriel; Villela</a:t>
            </a:r>
            <a:r>
              <a:rPr lang="pt-PT" sz="1700" b="1" dirty="0" smtClean="0">
                <a:latin typeface="Verdana" pitchFamily="34" charset="0"/>
                <a:cs typeface="Times New Roman" pitchFamily="18" charset="0"/>
              </a:rPr>
              <a:t>, 2000)</a:t>
            </a:r>
          </a:p>
          <a:p>
            <a:pPr lvl="3" eaLnBrk="1" hangingPunct="1">
              <a:spcBef>
                <a:spcPct val="50000"/>
              </a:spcBef>
              <a:buFontTx/>
              <a:buNone/>
              <a:defRPr/>
            </a:pPr>
            <a:r>
              <a:rPr lang="pt-PT" sz="17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Times New Roman" pitchFamily="18" charset="0"/>
              </a:rPr>
              <a:t>Mais de três autores:</a:t>
            </a:r>
            <a:r>
              <a:rPr lang="pt-PT" sz="170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Times New Roman" pitchFamily="18" charset="0"/>
              </a:rPr>
              <a:t> </a:t>
            </a:r>
            <a:r>
              <a:rPr lang="pt-PT" sz="1700" dirty="0" smtClean="0">
                <a:latin typeface="Verdana" pitchFamily="34" charset="0"/>
                <a:cs typeface="Times New Roman" pitchFamily="18" charset="0"/>
              </a:rPr>
              <a:t> </a:t>
            </a:r>
            <a:r>
              <a:rPr lang="pt-PT" sz="1700" b="1" dirty="0" smtClean="0">
                <a:latin typeface="Verdana" pitchFamily="34" charset="0"/>
                <a:cs typeface="Times New Roman" pitchFamily="18" charset="0"/>
              </a:rPr>
              <a:t>(BELKIN et al. 1982, p. 76)</a:t>
            </a:r>
          </a:p>
          <a:p>
            <a:pPr lvl="3" eaLnBrk="1" hangingPunct="1">
              <a:spcBef>
                <a:spcPct val="50000"/>
              </a:spcBef>
              <a:buFontTx/>
              <a:buNone/>
              <a:defRPr/>
            </a:pPr>
            <a:r>
              <a:rPr lang="pt-PT" sz="1700" b="1" dirty="0" smtClean="0">
                <a:solidFill>
                  <a:srgbClr val="660033"/>
                </a:solidFill>
                <a:latin typeface="Verdana" pitchFamily="34" charset="0"/>
                <a:cs typeface="Times New Roman" pitchFamily="18" charset="0"/>
              </a:rPr>
              <a:t>Entrada pelo título:</a:t>
            </a:r>
            <a:r>
              <a:rPr lang="pt-PT" sz="1700" b="1" dirty="0" smtClean="0">
                <a:latin typeface="Verdana" pitchFamily="34" charset="0"/>
                <a:cs typeface="Times New Roman" pitchFamily="18" charset="0"/>
              </a:rPr>
              <a:t> (O DESENVOLVIMENTO... 1998)</a:t>
            </a:r>
          </a:p>
          <a:p>
            <a:pPr lvl="3" eaLnBrk="1" hangingPunct="1">
              <a:spcBef>
                <a:spcPct val="50000"/>
              </a:spcBef>
              <a:buFontTx/>
              <a:buNone/>
              <a:defRPr/>
            </a:pPr>
            <a:r>
              <a:rPr lang="pt-PT" sz="1700" b="1" dirty="0" smtClean="0">
                <a:solidFill>
                  <a:srgbClr val="660033"/>
                </a:solidFill>
                <a:latin typeface="Verdana" pitchFamily="34" charset="0"/>
                <a:cs typeface="Times New Roman" pitchFamily="18" charset="0"/>
              </a:rPr>
              <a:t>Entidade:</a:t>
            </a:r>
            <a:r>
              <a:rPr lang="pt-PT" sz="1700" b="1" dirty="0" smtClean="0">
                <a:latin typeface="Verdana" pitchFamily="34" charset="0"/>
                <a:cs typeface="Times New Roman" pitchFamily="18" charset="0"/>
              </a:rPr>
              <a:t> (</a:t>
            </a:r>
            <a:r>
              <a:rPr lang="pt-PT" sz="1700" b="1" cap="all" dirty="0" smtClean="0">
                <a:latin typeface="Verdana" pitchFamily="34" charset="0"/>
                <a:cs typeface="Times New Roman" pitchFamily="18" charset="0"/>
              </a:rPr>
              <a:t>Comissão das comunidades européias,  </a:t>
            </a:r>
            <a:r>
              <a:rPr lang="pt-PT" sz="1700" b="1" dirty="0" smtClean="0">
                <a:latin typeface="Verdana" pitchFamily="34" charset="0"/>
                <a:cs typeface="Times New Roman" pitchFamily="18" charset="0"/>
              </a:rPr>
              <a:t>2002)</a:t>
            </a:r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1187450" y="260350"/>
            <a:ext cx="4105275" cy="9810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accent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sz="2000" b="1" dirty="0">
                <a:solidFill>
                  <a:srgbClr val="FFFFFF"/>
                </a:solidFill>
              </a:rPr>
              <a:t>Sistemas de chamada: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sz="2000" b="1" dirty="0">
                <a:solidFill>
                  <a:srgbClr val="FFFFFF"/>
                </a:solidFill>
              </a:rPr>
              <a:t>Autor-data</a:t>
            </a:r>
          </a:p>
        </p:txBody>
      </p:sp>
      <p:sp>
        <p:nvSpPr>
          <p:cNvPr id="8" name="Texto explicativo em forma de nuvem 7"/>
          <p:cNvSpPr/>
          <p:nvPr/>
        </p:nvSpPr>
        <p:spPr bwMode="auto">
          <a:xfrm>
            <a:off x="6948264" y="2420888"/>
            <a:ext cx="1584325" cy="477837"/>
          </a:xfrm>
          <a:prstGeom prst="cloudCallout">
            <a:avLst>
              <a:gd name="adj1" fmla="val -30145"/>
              <a:gd name="adj2" fmla="val 100769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  <a:ln>
            <a:headEnd type="none" w="med" len="med"/>
            <a:tailEnd type="none" w="med" len="me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dirty="0">
                <a:solidFill>
                  <a:srgbClr val="FF0000"/>
                </a:solidFill>
                <a:latin typeface="Tahoma" pitchFamily="34" charset="0"/>
              </a:rPr>
              <a:t>Exemplos</a:t>
            </a:r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7406A-CEAB-4C5A-A819-455ADC1622EE}" type="datetime1">
              <a:rPr lang="pt-BR" smtClean="0"/>
              <a:t>20/03/2015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Programa de Capacitação da Biblioteca Universitária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858E87F-A6CC-4232-B381-A19505EA8445}" type="slidenum">
              <a:rPr lang="pt-BR" smtClean="0"/>
              <a:t>57</a:t>
            </a:fld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33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475" grpId="0" animBg="1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1" name="Text Box 3"/>
          <p:cNvSpPr txBox="1">
            <a:spLocks noGrp="1" noChangeArrowheads="1"/>
          </p:cNvSpPr>
          <p:nvPr>
            <p:ph sz="quarter" idx="1"/>
          </p:nvPr>
        </p:nvSpPr>
        <p:spPr>
          <a:xfrm>
            <a:off x="395288" y="1989138"/>
            <a:ext cx="8497887" cy="3581400"/>
          </a:xfr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20000"/>
            <a:flatTx/>
          </a:bodyPr>
          <a:lstStyle/>
          <a:p>
            <a:pPr algn="just">
              <a:lnSpc>
                <a:spcPct val="115000"/>
              </a:lnSpc>
              <a:spcBef>
                <a:spcPct val="0"/>
              </a:spcBef>
              <a:buFontTx/>
              <a:buNone/>
              <a:defRPr/>
            </a:pPr>
            <a:endParaRPr lang="pt-BR" sz="1800" b="1" dirty="0" smtClean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algn="just">
              <a:lnSpc>
                <a:spcPct val="115000"/>
              </a:lnSpc>
              <a:spcBef>
                <a:spcPct val="0"/>
              </a:spcBef>
              <a:buFontTx/>
              <a:buNone/>
              <a:defRPr/>
            </a:pPr>
            <a:endParaRPr lang="pt-BR" sz="1800" b="1" dirty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algn="just">
              <a:lnSpc>
                <a:spcPct val="115000"/>
              </a:lnSpc>
              <a:spcBef>
                <a:spcPct val="0"/>
              </a:spcBef>
              <a:buFontTx/>
              <a:buNone/>
              <a:defRPr/>
            </a:pPr>
            <a:r>
              <a:rPr lang="pt-BR" sz="1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Numérico: </a:t>
            </a:r>
            <a:r>
              <a:rPr lang="en-US" sz="1800" dirty="0" smtClean="0">
                <a:solidFill>
                  <a:schemeClr val="tx1"/>
                </a:solidFill>
                <a:latin typeface="Verdana" pitchFamily="34" charset="0"/>
              </a:rPr>
              <a:t>as </a:t>
            </a:r>
            <a:r>
              <a:rPr lang="en-US" sz="1800" dirty="0" err="1" smtClean="0">
                <a:solidFill>
                  <a:schemeClr val="tx1"/>
                </a:solidFill>
                <a:latin typeface="Verdana" pitchFamily="34" charset="0"/>
              </a:rPr>
              <a:t>citações</a:t>
            </a:r>
            <a:r>
              <a:rPr lang="en-US" sz="1800" dirty="0" smtClean="0">
                <a:solidFill>
                  <a:schemeClr val="tx1"/>
                </a:solidFill>
                <a:latin typeface="Verdana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Verdana" pitchFamily="34" charset="0"/>
              </a:rPr>
              <a:t>devem</a:t>
            </a:r>
            <a:r>
              <a:rPr lang="en-US" sz="1800" dirty="0" smtClean="0">
                <a:solidFill>
                  <a:schemeClr val="tx1"/>
                </a:solidFill>
                <a:latin typeface="Verdana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Verdana" pitchFamily="34" charset="0"/>
              </a:rPr>
              <a:t>ter</a:t>
            </a:r>
            <a:r>
              <a:rPr lang="en-US" sz="1800" dirty="0" smtClean="0">
                <a:solidFill>
                  <a:schemeClr val="tx1"/>
                </a:solidFill>
                <a:latin typeface="Verdana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Verdana" pitchFamily="34" charset="0"/>
              </a:rPr>
              <a:t>uma</a:t>
            </a:r>
            <a:r>
              <a:rPr lang="en-US" sz="1800" dirty="0" smtClean="0">
                <a:solidFill>
                  <a:schemeClr val="tx1"/>
                </a:solidFill>
                <a:latin typeface="Verdana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Verdana" pitchFamily="34" charset="0"/>
              </a:rPr>
              <a:t>numeração</a:t>
            </a:r>
            <a:r>
              <a:rPr lang="en-US" sz="1800" dirty="0" smtClean="0">
                <a:solidFill>
                  <a:schemeClr val="tx1"/>
                </a:solidFill>
                <a:latin typeface="Verdana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Verdana" pitchFamily="34" charset="0"/>
              </a:rPr>
              <a:t>única</a:t>
            </a:r>
            <a:r>
              <a:rPr lang="en-US" sz="1800" dirty="0" smtClean="0">
                <a:solidFill>
                  <a:schemeClr val="tx1"/>
                </a:solidFill>
                <a:latin typeface="Verdana" pitchFamily="34" charset="0"/>
              </a:rPr>
              <a:t> e </a:t>
            </a:r>
            <a:r>
              <a:rPr lang="en-US" sz="1800" dirty="0" err="1" smtClean="0">
                <a:solidFill>
                  <a:schemeClr val="tx1"/>
                </a:solidFill>
                <a:latin typeface="Verdana" pitchFamily="34" charset="0"/>
              </a:rPr>
              <a:t>consecutiva</a:t>
            </a:r>
            <a:endParaRPr lang="en-US" sz="1800" dirty="0" smtClean="0">
              <a:solidFill>
                <a:schemeClr val="tx1"/>
              </a:solidFill>
              <a:latin typeface="Verdana" pitchFamily="34" charset="0"/>
            </a:endParaRPr>
          </a:p>
          <a:p>
            <a:pPr algn="just">
              <a:lnSpc>
                <a:spcPct val="115000"/>
              </a:lnSpc>
              <a:spcBef>
                <a:spcPct val="0"/>
              </a:spcBef>
              <a:buFontTx/>
              <a:buNone/>
              <a:defRPr/>
            </a:pPr>
            <a:r>
              <a:rPr lang="en-US" sz="1800" dirty="0" err="1" smtClean="0">
                <a:solidFill>
                  <a:schemeClr val="tx1"/>
                </a:solidFill>
                <a:latin typeface="Verdana" pitchFamily="34" charset="0"/>
              </a:rPr>
              <a:t>colocadas</a:t>
            </a:r>
            <a:r>
              <a:rPr lang="en-US" sz="1800" dirty="0" smtClean="0">
                <a:solidFill>
                  <a:schemeClr val="tx1"/>
                </a:solidFill>
                <a:latin typeface="Verdana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Verdana" pitchFamily="34" charset="0"/>
              </a:rPr>
              <a:t>acima</a:t>
            </a:r>
            <a:r>
              <a:rPr lang="en-US" sz="1800" dirty="0" smtClean="0">
                <a:solidFill>
                  <a:schemeClr val="tx1"/>
                </a:solidFill>
                <a:latin typeface="Verdana" pitchFamily="34" charset="0"/>
              </a:rPr>
              <a:t> do </a:t>
            </a:r>
            <a:r>
              <a:rPr lang="en-US" sz="1800" dirty="0" err="1" smtClean="0">
                <a:solidFill>
                  <a:schemeClr val="tx1"/>
                </a:solidFill>
                <a:latin typeface="Verdana" pitchFamily="34" charset="0"/>
              </a:rPr>
              <a:t>texto</a:t>
            </a:r>
            <a:r>
              <a:rPr lang="en-US" sz="1800" dirty="0" smtClean="0">
                <a:solidFill>
                  <a:schemeClr val="tx1"/>
                </a:solidFill>
                <a:latin typeface="Verdana" pitchFamily="34" charset="0"/>
              </a:rPr>
              <a:t>, </a:t>
            </a:r>
            <a:r>
              <a:rPr lang="en-US" sz="1800" dirty="0" err="1" smtClean="0">
                <a:solidFill>
                  <a:schemeClr val="tx1"/>
                </a:solidFill>
                <a:latin typeface="Verdana" pitchFamily="34" charset="0"/>
              </a:rPr>
              <a:t>em</a:t>
            </a:r>
            <a:r>
              <a:rPr lang="en-US" sz="1800" dirty="0" smtClean="0">
                <a:solidFill>
                  <a:schemeClr val="tx1"/>
                </a:solidFill>
                <a:latin typeface="Verdana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Verdana" pitchFamily="34" charset="0"/>
              </a:rPr>
              <a:t>expoente</a:t>
            </a:r>
            <a:r>
              <a:rPr lang="en-US" sz="1800" dirty="0" smtClean="0">
                <a:solidFill>
                  <a:schemeClr val="tx1"/>
                </a:solidFill>
                <a:latin typeface="Verdana" pitchFamily="34" charset="0"/>
              </a:rPr>
              <a:t>, </a:t>
            </a:r>
            <a:r>
              <a:rPr lang="en-US" sz="1800" dirty="0" err="1" smtClean="0">
                <a:solidFill>
                  <a:schemeClr val="tx1"/>
                </a:solidFill>
                <a:latin typeface="Verdana" pitchFamily="34" charset="0"/>
              </a:rPr>
              <a:t>ou</a:t>
            </a:r>
            <a:r>
              <a:rPr lang="en-US" sz="1800" dirty="0" smtClean="0">
                <a:solidFill>
                  <a:schemeClr val="tx1"/>
                </a:solidFill>
                <a:latin typeface="Verdana" pitchFamily="34" charset="0"/>
              </a:rPr>
              <a:t> entre </a:t>
            </a:r>
            <a:r>
              <a:rPr lang="en-US" sz="1800" dirty="0" err="1" smtClean="0">
                <a:solidFill>
                  <a:schemeClr val="tx1"/>
                </a:solidFill>
                <a:latin typeface="Verdana" pitchFamily="34" charset="0"/>
              </a:rPr>
              <a:t>parênteses</a:t>
            </a:r>
            <a:r>
              <a:rPr lang="en-US" sz="1800" dirty="0" smtClean="0">
                <a:solidFill>
                  <a:schemeClr val="tx1"/>
                </a:solidFill>
                <a:latin typeface="Verdana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Verdana" pitchFamily="34" charset="0"/>
              </a:rPr>
              <a:t>alinhadas</a:t>
            </a:r>
            <a:endParaRPr lang="en-US" sz="1800" dirty="0" smtClean="0">
              <a:solidFill>
                <a:schemeClr val="tx1"/>
              </a:solidFill>
              <a:latin typeface="Verdana" pitchFamily="34" charset="0"/>
            </a:endParaRPr>
          </a:p>
          <a:p>
            <a:pPr algn="just">
              <a:lnSpc>
                <a:spcPct val="115000"/>
              </a:lnSpc>
              <a:spcBef>
                <a:spcPct val="0"/>
              </a:spcBef>
              <a:buFontTx/>
              <a:buNone/>
              <a:defRPr/>
            </a:pPr>
            <a:r>
              <a:rPr lang="en-US" sz="1800" dirty="0" err="1" smtClean="0">
                <a:solidFill>
                  <a:schemeClr val="tx1"/>
                </a:solidFill>
                <a:latin typeface="Verdana" pitchFamily="34" charset="0"/>
              </a:rPr>
              <a:t>ao</a:t>
            </a:r>
            <a:r>
              <a:rPr lang="en-US" sz="1800" dirty="0" smtClean="0">
                <a:solidFill>
                  <a:schemeClr val="tx1"/>
                </a:solidFill>
                <a:latin typeface="Verdana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Verdana" pitchFamily="34" charset="0"/>
              </a:rPr>
              <a:t>texto</a:t>
            </a:r>
            <a:r>
              <a:rPr lang="en-US" sz="1800" dirty="0" smtClean="0">
                <a:solidFill>
                  <a:schemeClr val="tx1"/>
                </a:solidFill>
                <a:latin typeface="Verdana" pitchFamily="34" charset="0"/>
              </a:rPr>
              <a:t>.</a:t>
            </a:r>
          </a:p>
          <a:p>
            <a:pPr algn="just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endParaRPr lang="en-US" sz="1800" dirty="0" smtClean="0">
              <a:solidFill>
                <a:srgbClr val="000099"/>
              </a:solidFill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18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				</a:t>
            </a:r>
            <a:endParaRPr lang="pt-BR" sz="1800" b="1" dirty="0" smtClean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algn="just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r>
              <a:rPr lang="en-US" sz="1800" b="1" dirty="0" smtClean="0">
                <a:solidFill>
                  <a:srgbClr val="3333FF"/>
                </a:solidFill>
                <a:latin typeface="Verdana" pitchFamily="34" charset="0"/>
              </a:rPr>
              <a:t>No </a:t>
            </a:r>
            <a:r>
              <a:rPr lang="en-US" sz="1800" b="1" dirty="0" err="1" smtClean="0">
                <a:solidFill>
                  <a:srgbClr val="3333FF"/>
                </a:solidFill>
                <a:latin typeface="Verdana" pitchFamily="34" charset="0"/>
              </a:rPr>
              <a:t>texto</a:t>
            </a:r>
            <a:r>
              <a:rPr lang="en-US" sz="1800" dirty="0" smtClean="0">
                <a:solidFill>
                  <a:srgbClr val="3333FF"/>
                </a:solidFill>
                <a:latin typeface="Verdana" pitchFamily="34" charset="0"/>
              </a:rPr>
              <a:t>: </a:t>
            </a:r>
            <a:r>
              <a:rPr lang="pt-BR" sz="1800" dirty="0" smtClean="0">
                <a:latin typeface="Verdana" pitchFamily="34" charset="0"/>
                <a:cs typeface="Times New Roman" pitchFamily="18" charset="0"/>
              </a:rPr>
              <a:t>“fazendo um relatório com algumas notas de rodapé”</a:t>
            </a:r>
            <a:r>
              <a:rPr lang="pt-BR" sz="1800" baseline="30000" dirty="0" smtClean="0">
                <a:latin typeface="Verdana" pitchFamily="34" charset="0"/>
                <a:cs typeface="Times New Roman" pitchFamily="18" charset="0"/>
              </a:rPr>
              <a:t> 1</a:t>
            </a:r>
          </a:p>
          <a:p>
            <a:pPr algn="just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endParaRPr lang="pt-BR" sz="1800" baseline="30000" dirty="0" smtClean="0">
              <a:latin typeface="Verdana" pitchFamily="34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r>
              <a:rPr lang="pt-BR" sz="1800" dirty="0" smtClean="0">
                <a:latin typeface="Verdana" pitchFamily="34" charset="0"/>
                <a:cs typeface="Times New Roman" pitchFamily="18" charset="0"/>
              </a:rPr>
              <a:t> </a:t>
            </a:r>
          </a:p>
          <a:p>
            <a:pPr algn="just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endParaRPr lang="pt-BR" sz="1800" dirty="0" smtClean="0">
              <a:latin typeface="Verdana" pitchFamily="34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pt-BR" sz="1800" b="1" dirty="0" smtClean="0">
                <a:solidFill>
                  <a:srgbClr val="3333FF"/>
                </a:solidFill>
                <a:latin typeface="Verdana" pitchFamily="34" charset="0"/>
                <a:cs typeface="Times New Roman" pitchFamily="18" charset="0"/>
              </a:rPr>
              <a:t>Em nota de rodapé</a:t>
            </a:r>
            <a:r>
              <a:rPr lang="pt-BR" sz="1800" dirty="0" smtClean="0">
                <a:solidFill>
                  <a:srgbClr val="3333FF"/>
                </a:solidFill>
                <a:latin typeface="Verdana" pitchFamily="34" charset="0"/>
                <a:cs typeface="Times New Roman" pitchFamily="18" charset="0"/>
              </a:rPr>
              <a:t>: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pt-BR" sz="1800" dirty="0">
              <a:solidFill>
                <a:srgbClr val="3333FF"/>
              </a:solidFill>
              <a:latin typeface="Verdana" pitchFamily="34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pt-BR" sz="1800" dirty="0" smtClean="0">
              <a:solidFill>
                <a:srgbClr val="3333FF"/>
              </a:solidFill>
              <a:latin typeface="Verdana" pitchFamily="34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1800" baseline="60000" dirty="0" smtClean="0"/>
              <a:t>1</a:t>
            </a:r>
            <a:r>
              <a:rPr lang="en-US" sz="1800" dirty="0" smtClean="0"/>
              <a:t> </a:t>
            </a:r>
            <a:r>
              <a:rPr lang="en-US" sz="1600" dirty="0" err="1" smtClean="0"/>
              <a:t>McGREGOR</a:t>
            </a:r>
            <a:r>
              <a:rPr lang="en-US" sz="1600" dirty="0"/>
              <a:t>, Joy. Teaching the research process: helping students become lifelong </a:t>
            </a:r>
            <a:r>
              <a:rPr lang="en-US" sz="1600" dirty="0" err="1" smtClean="0"/>
              <a:t>leamers</a:t>
            </a:r>
            <a:r>
              <a:rPr lang="en-US" sz="1600" dirty="0" smtClean="0"/>
              <a:t>.    </a:t>
            </a:r>
            <a:r>
              <a:rPr lang="pt-BR" sz="1600" b="1" dirty="0" smtClean="0"/>
              <a:t>NASSP</a:t>
            </a:r>
            <a:r>
              <a:rPr lang="pt-BR" sz="1600" dirty="0"/>
              <a:t>: </a:t>
            </a:r>
            <a:r>
              <a:rPr lang="pt-BR" sz="1600" dirty="0" err="1"/>
              <a:t>Bulletin</a:t>
            </a:r>
            <a:r>
              <a:rPr lang="pt-BR" sz="1600" dirty="0"/>
              <a:t>, </a:t>
            </a:r>
            <a:r>
              <a:rPr lang="pt-BR" sz="1600" dirty="0" err="1"/>
              <a:t>Reston</a:t>
            </a:r>
            <a:r>
              <a:rPr lang="pt-BR" sz="1600" dirty="0"/>
              <a:t>, Mar. 1999. </a:t>
            </a:r>
            <a:r>
              <a:rPr lang="pt-BR" sz="1600" dirty="0" err="1"/>
              <a:t>Disponivel</a:t>
            </a:r>
            <a:r>
              <a:rPr lang="pt-BR" sz="1600" dirty="0"/>
              <a:t> </a:t>
            </a:r>
            <a:r>
              <a:rPr lang="pt-BR" sz="1600" dirty="0" smtClean="0"/>
              <a:t>em: &lt;</a:t>
            </a:r>
            <a:r>
              <a:rPr lang="pt-BR" sz="1600" dirty="0"/>
              <a:t>http://proquest.umi.com/pqdlink&gt;. </a:t>
            </a:r>
            <a:r>
              <a:rPr lang="pt-BR" sz="1600" dirty="0" smtClean="0"/>
              <a:t>Acesso </a:t>
            </a:r>
            <a:r>
              <a:rPr lang="pt-BR" sz="1600" dirty="0"/>
              <a:t>em: 06 ago. 2000</a:t>
            </a:r>
            <a:r>
              <a:rPr lang="pt-BR" sz="1600" dirty="0" smtClean="0"/>
              <a:t>.</a:t>
            </a:r>
            <a:endParaRPr lang="pt-BR" sz="1600" dirty="0" smtClean="0">
              <a:cs typeface="Times New Roman" pitchFamily="18" charset="0"/>
            </a:endParaRPr>
          </a:p>
        </p:txBody>
      </p:sp>
      <p:sp>
        <p:nvSpPr>
          <p:cNvPr id="232453" name="Line 5"/>
          <p:cNvSpPr>
            <a:spLocks noChangeShapeType="1"/>
          </p:cNvSpPr>
          <p:nvPr/>
        </p:nvSpPr>
        <p:spPr bwMode="auto">
          <a:xfrm>
            <a:off x="468313" y="4508500"/>
            <a:ext cx="17287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>
            <a:prstShdw prst="shdw17" dist="17961" dir="13500000">
              <a:srgbClr val="79DFDD"/>
            </a:prstShdw>
          </a:effectLst>
        </p:spPr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Oval 4"/>
          <p:cNvSpPr>
            <a:spLocks noChangeArrowheads="1"/>
          </p:cNvSpPr>
          <p:nvPr/>
        </p:nvSpPr>
        <p:spPr bwMode="auto">
          <a:xfrm>
            <a:off x="755650" y="333375"/>
            <a:ext cx="3455988" cy="12414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accent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sz="2000" b="1" dirty="0">
                <a:solidFill>
                  <a:srgbClr val="FFFFFF"/>
                </a:solidFill>
              </a:rPr>
              <a:t>Sistemas de chamada: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sz="2000" b="1" dirty="0">
                <a:solidFill>
                  <a:srgbClr val="FFFFFF"/>
                </a:solidFill>
              </a:rPr>
              <a:t>Numérico</a:t>
            </a:r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8BB83-35D1-4E7A-8AF0-4D2B4D110556}" type="datetime1">
              <a:rPr lang="pt-BR" smtClean="0"/>
              <a:t>20/03/2015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Programa de Capacitação da Biblioteca Universitária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858E87F-A6CC-4232-B381-A19505EA8445}" type="slidenum">
              <a:rPr lang="pt-BR" smtClean="0"/>
              <a:t>58</a:t>
            </a:fld>
            <a:endParaRPr lang="pt-BR"/>
          </a:p>
        </p:txBody>
      </p:sp>
      <p:sp>
        <p:nvSpPr>
          <p:cNvPr id="5" name="Texto explicativo em elipse 4"/>
          <p:cNvSpPr/>
          <p:nvPr/>
        </p:nvSpPr>
        <p:spPr>
          <a:xfrm>
            <a:off x="6156176" y="3515326"/>
            <a:ext cx="2556792" cy="1080120"/>
          </a:xfrm>
          <a:prstGeom prst="wedgeEllipseCallout">
            <a:avLst>
              <a:gd name="adj1" fmla="val -92658"/>
              <a:gd name="adj2" fmla="val 38431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dirty="0">
                <a:solidFill>
                  <a:schemeClr val="tx1"/>
                </a:solidFill>
              </a:rPr>
              <a:t>Não se usa sistema numérico quando há notas explicativas de rodapé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4" name="Rectangle 4"/>
          <p:cNvSpPr>
            <a:spLocks noGrp="1" noChangeArrowheads="1"/>
          </p:cNvSpPr>
          <p:nvPr>
            <p:ph sz="quarter" idx="1"/>
          </p:nvPr>
        </p:nvSpPr>
        <p:spPr>
          <a:xfrm>
            <a:off x="609600" y="1981200"/>
            <a:ext cx="8229600" cy="4114800"/>
          </a:xfrm>
          <a:solidFill>
            <a:srgbClr val="FFFFFF"/>
          </a:solidFill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marL="0" indent="0" algn="just" eaLnBrk="1" hangingPunct="1">
              <a:spcBef>
                <a:spcPts val="0"/>
              </a:spcBef>
              <a:buClr>
                <a:schemeClr val="tx1"/>
              </a:buClr>
              <a:buSzPct val="80000"/>
              <a:buFont typeface="Wingdings" pitchFamily="2" charset="2"/>
              <a:buChar char="n"/>
              <a:defRPr/>
            </a:pPr>
            <a:r>
              <a:rPr lang="pt-BR" sz="1800" dirty="0" smtClean="0">
                <a:latin typeface="Verdana" pitchFamily="34" charset="0"/>
              </a:rPr>
              <a:t>Localizam-se na margem inferior da mesma página;</a:t>
            </a:r>
          </a:p>
          <a:p>
            <a:pPr marL="0" indent="0" algn="just" eaLnBrk="1" hangingPunct="1">
              <a:spcBef>
                <a:spcPts val="0"/>
              </a:spcBef>
              <a:buClr>
                <a:schemeClr val="tx1"/>
              </a:buClr>
              <a:buSzPct val="80000"/>
              <a:buFont typeface="Wingdings" pitchFamily="2" charset="2"/>
              <a:buChar char="n"/>
              <a:defRPr/>
            </a:pPr>
            <a:r>
              <a:rPr lang="pt-BR" sz="1800" dirty="0" smtClean="0">
                <a:latin typeface="Verdana" pitchFamily="34" charset="0"/>
              </a:rPr>
              <a:t>Separadas do texto por um traço contínuo de 5 cm (ABNT, 2011, p.8);</a:t>
            </a:r>
          </a:p>
          <a:p>
            <a:pPr marL="0" indent="0" algn="just" eaLnBrk="1" hangingPunct="1">
              <a:spcBef>
                <a:spcPts val="0"/>
              </a:spcBef>
              <a:buClr>
                <a:schemeClr val="tx1"/>
              </a:buClr>
              <a:buSzPct val="80000"/>
              <a:buFont typeface="Wingdings" pitchFamily="2" charset="2"/>
              <a:buChar char="n"/>
              <a:defRPr/>
            </a:pPr>
            <a:r>
              <a:rPr lang="pt-BR" sz="1800" dirty="0" smtClean="0">
                <a:latin typeface="Verdana" pitchFamily="34" charset="0"/>
              </a:rPr>
              <a:t>Digitadas em espaço simples e fonte menor do que a usada para o texto; </a:t>
            </a:r>
          </a:p>
          <a:p>
            <a:pPr marL="0" indent="0" algn="just" eaLnBrk="1" hangingPunct="1">
              <a:spcBef>
                <a:spcPts val="0"/>
              </a:spcBef>
              <a:buClr>
                <a:schemeClr val="tx1"/>
              </a:buClr>
              <a:buSzPct val="80000"/>
              <a:buFont typeface="Wingdings" pitchFamily="2" charset="2"/>
              <a:buChar char="n"/>
              <a:defRPr/>
            </a:pPr>
            <a:r>
              <a:rPr lang="pt-BR" sz="1800" dirty="0" smtClean="0">
                <a:latin typeface="Verdana" pitchFamily="34" charset="0"/>
              </a:rPr>
              <a:t>Sua numeração é feita em algarismos arábicos e sequencial para todo o documento; </a:t>
            </a:r>
          </a:p>
          <a:p>
            <a:pPr marL="0" indent="0" algn="just" eaLnBrk="1" hangingPunct="1">
              <a:spcBef>
                <a:spcPts val="0"/>
              </a:spcBef>
              <a:buClr>
                <a:schemeClr val="tx1"/>
              </a:buClr>
              <a:buSzPct val="80000"/>
              <a:buFont typeface="Wingdings" pitchFamily="2" charset="2"/>
              <a:buChar char="n"/>
              <a:defRPr/>
            </a:pPr>
            <a:r>
              <a:rPr lang="pt-BR" sz="1800" dirty="0" smtClean="0">
                <a:latin typeface="Verdana" pitchFamily="34" charset="0"/>
              </a:rPr>
              <a:t>As linhas subsequentes devem ser alinhadas abaixo da primeira letra da primeira palavra, de modo a destacar o expoente; </a:t>
            </a:r>
          </a:p>
          <a:p>
            <a:pPr marL="0" indent="0" algn="just" eaLnBrk="1" hangingPunct="1">
              <a:spcBef>
                <a:spcPts val="0"/>
              </a:spcBef>
              <a:buClr>
                <a:schemeClr val="tx1"/>
              </a:buClr>
              <a:buSzPct val="80000"/>
              <a:buFont typeface="Wingdings" pitchFamily="2" charset="2"/>
              <a:buChar char="n"/>
              <a:defRPr/>
            </a:pPr>
            <a:endParaRPr lang="pt-BR" sz="1800" dirty="0" smtClean="0">
              <a:latin typeface="Verdana" pitchFamily="34" charset="0"/>
            </a:endParaRPr>
          </a:p>
          <a:p>
            <a:pPr marL="0" indent="0" algn="just" eaLnBrk="1" hangingPunct="1">
              <a:spcBef>
                <a:spcPts val="0"/>
              </a:spcBef>
              <a:buClr>
                <a:schemeClr val="tx1"/>
              </a:buClr>
              <a:buSzPct val="80000"/>
              <a:buFont typeface="Wingdings" pitchFamily="2" charset="2"/>
              <a:buChar char="n"/>
              <a:defRPr/>
            </a:pPr>
            <a:r>
              <a:rPr lang="pt-BR" sz="1800" dirty="0" smtClean="0">
                <a:latin typeface="Verdana" pitchFamily="34" charset="0"/>
              </a:rPr>
              <a:t> A primeira citação de uma obra, obrigatoriamente deve ter sua referência completa</a:t>
            </a:r>
            <a:r>
              <a:rPr lang="pt-BR" sz="1800" dirty="0" smtClean="0">
                <a:latin typeface="Tahoma" pitchFamily="34" charset="0"/>
              </a:rPr>
              <a:t>;</a:t>
            </a:r>
            <a:r>
              <a:rPr lang="pt-BR" sz="3500" dirty="0" smtClean="0">
                <a:latin typeface="Tahoma" pitchFamily="34" charset="0"/>
              </a:rPr>
              <a:t> </a:t>
            </a:r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1187450" y="692150"/>
            <a:ext cx="4105275" cy="9810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accent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sz="2000" b="1" dirty="0">
                <a:solidFill>
                  <a:srgbClr val="FFFFFF"/>
                </a:solidFill>
              </a:rPr>
              <a:t>Notas de rodapé</a:t>
            </a:r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C3D6B-93DF-4853-976E-F2B618330F4B}" type="datetime1">
              <a:rPr lang="pt-BR" smtClean="0"/>
              <a:t>20/03/2015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Programa de Capacitação da Biblioteca Universitária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858E87F-A6CC-4232-B381-A19505EA8445}" type="slidenum">
              <a:rPr lang="pt-BR" smtClean="0"/>
              <a:t>59</a:t>
            </a:fld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5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24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1" name="Grupo 8"/>
          <p:cNvGrpSpPr>
            <a:grpSpLocks/>
          </p:cNvGrpSpPr>
          <p:nvPr/>
        </p:nvGrpSpPr>
        <p:grpSpPr bwMode="auto">
          <a:xfrm>
            <a:off x="224729" y="333375"/>
            <a:ext cx="8739759" cy="5759921"/>
            <a:chOff x="251520" y="332656"/>
            <a:chExt cx="8497639" cy="5832648"/>
          </a:xfrm>
        </p:grpSpPr>
        <p:sp>
          <p:nvSpPr>
            <p:cNvPr id="183298" name="Comment 2"/>
            <p:cNvSpPr>
              <a:spLocks noChangeArrowheads="1"/>
            </p:cNvSpPr>
            <p:nvPr/>
          </p:nvSpPr>
          <p:spPr bwMode="auto">
            <a:xfrm>
              <a:off x="251520" y="1340749"/>
              <a:ext cx="8497639" cy="373995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rgbClr val="FFE5F2"/>
              </a:outerShdw>
            </a:effec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pt-BR" sz="1800" b="1" dirty="0">
                  <a:solidFill>
                    <a:srgbClr val="CC0000"/>
                  </a:solidFill>
                  <a:latin typeface="Verdana" pitchFamily="34" charset="0"/>
                </a:rPr>
                <a:t>Mais de três autores</a:t>
              </a:r>
              <a:r>
                <a:rPr lang="pt-BR" sz="1800" b="1" dirty="0">
                  <a:solidFill>
                    <a:schemeClr val="accent1">
                      <a:lumMod val="75000"/>
                    </a:schemeClr>
                  </a:solidFill>
                  <a:latin typeface="Verdana" pitchFamily="34" charset="0"/>
                </a:rPr>
                <a:t> *</a:t>
              </a:r>
            </a:p>
            <a:p>
              <a:pPr algn="just">
                <a:lnSpc>
                  <a:spcPct val="90000"/>
                </a:lnSpc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" pitchFamily="2" charset="2"/>
                <a:buNone/>
                <a:defRPr/>
              </a:pPr>
              <a:r>
                <a:rPr lang="pt-BR" sz="1800" dirty="0">
                  <a:solidFill>
                    <a:schemeClr val="tx1"/>
                  </a:solidFill>
                  <a:latin typeface="Verdana" pitchFamily="34" charset="0"/>
                </a:rPr>
                <a:t>BRITO, Edson Vianna </a:t>
              </a:r>
              <a:r>
                <a:rPr lang="pt-BR" sz="1800" dirty="0" err="1">
                  <a:solidFill>
                    <a:schemeClr val="tx1"/>
                  </a:solidFill>
                  <a:latin typeface="Verdana" pitchFamily="34" charset="0"/>
                </a:rPr>
                <a:t>et</a:t>
              </a:r>
              <a:r>
                <a:rPr lang="pt-BR" sz="1800" dirty="0">
                  <a:solidFill>
                    <a:schemeClr val="tx1"/>
                  </a:solidFill>
                  <a:latin typeface="Verdana" pitchFamily="34" charset="0"/>
                </a:rPr>
                <a:t> al. </a:t>
              </a:r>
            </a:p>
            <a:p>
              <a:pPr algn="just">
                <a:lnSpc>
                  <a:spcPct val="90000"/>
                </a:lnSpc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" pitchFamily="2" charset="2"/>
                <a:buNone/>
                <a:defRPr/>
              </a:pPr>
              <a:endParaRPr lang="pt-BR" sz="1800" dirty="0">
                <a:solidFill>
                  <a:schemeClr val="tx1"/>
                </a:solidFill>
                <a:latin typeface="Verdana" pitchFamily="34" charset="0"/>
              </a:endParaRPr>
            </a:p>
            <a:p>
              <a:pPr>
                <a:defRPr/>
              </a:pPr>
              <a:endParaRPr lang="pt-BR" sz="1800" dirty="0">
                <a:solidFill>
                  <a:srgbClr val="006699"/>
                </a:solidFill>
                <a:latin typeface="Verdana" pitchFamily="34" charset="0"/>
              </a:endParaRPr>
            </a:p>
            <a:p>
              <a:pPr>
                <a:lnSpc>
                  <a:spcPct val="120000"/>
                </a:lnSpc>
                <a:defRPr/>
              </a:pPr>
              <a:r>
                <a:rPr lang="pt-BR" sz="1800" b="1" dirty="0">
                  <a:solidFill>
                    <a:srgbClr val="CC0000"/>
                  </a:solidFill>
                  <a:latin typeface="Verdana" pitchFamily="34" charset="0"/>
                </a:rPr>
                <a:t>Autor desconhecido ou publicação anônima </a:t>
              </a:r>
              <a:r>
                <a:rPr lang="pt-BR" sz="1800" b="1" dirty="0">
                  <a:solidFill>
                    <a:schemeClr val="accent1">
                      <a:lumMod val="75000"/>
                    </a:schemeClr>
                  </a:solidFill>
                  <a:latin typeface="Verdana" pitchFamily="34" charset="0"/>
                </a:rPr>
                <a:t>**</a:t>
              </a:r>
            </a:p>
            <a:p>
              <a:pPr>
                <a:lnSpc>
                  <a:spcPct val="115000"/>
                </a:lnSpc>
                <a:defRPr/>
              </a:pPr>
              <a:r>
                <a:rPr lang="pt-BR" sz="1800" dirty="0">
                  <a:solidFill>
                    <a:schemeClr val="tx1"/>
                  </a:solidFill>
                  <a:latin typeface="Verdana" pitchFamily="34" charset="0"/>
                </a:rPr>
                <a:t>A ÉTICA da informação no mercado do ano 2000: o papel da fonte e da  imprensa. </a:t>
              </a:r>
            </a:p>
            <a:p>
              <a:pPr>
                <a:lnSpc>
                  <a:spcPct val="115000"/>
                </a:lnSpc>
                <a:defRPr/>
              </a:pPr>
              <a:endParaRPr lang="pt-BR" sz="1800" dirty="0">
                <a:solidFill>
                  <a:schemeClr val="tx1"/>
                </a:solidFill>
                <a:latin typeface="Verdana" pitchFamily="34" charset="0"/>
              </a:endParaRPr>
            </a:p>
            <a:p>
              <a:pPr>
                <a:lnSpc>
                  <a:spcPct val="115000"/>
                </a:lnSpc>
                <a:defRPr/>
              </a:pPr>
              <a:r>
                <a:rPr lang="pt-BR" sz="1800" dirty="0">
                  <a:solidFill>
                    <a:schemeClr val="tx1"/>
                  </a:solidFill>
                  <a:latin typeface="Verdana" pitchFamily="34" charset="0"/>
                </a:rPr>
                <a:t>ENCICLOPÉDIA </a:t>
              </a:r>
              <a:r>
                <a:rPr lang="pt-BR" sz="1800" dirty="0" smtClean="0">
                  <a:solidFill>
                    <a:schemeClr val="tx1"/>
                  </a:solidFill>
                  <a:latin typeface="Verdana" pitchFamily="34" charset="0"/>
                </a:rPr>
                <a:t>Britânica</a:t>
              </a:r>
              <a:endParaRPr lang="pt-BR" sz="1800" dirty="0">
                <a:solidFill>
                  <a:srgbClr val="990033"/>
                </a:solidFill>
                <a:latin typeface="Verdana" pitchFamily="34" charset="0"/>
              </a:endParaRPr>
            </a:p>
            <a:p>
              <a:pPr>
                <a:defRPr/>
              </a:pPr>
              <a:endParaRPr lang="pt-BR" sz="1800" dirty="0">
                <a:solidFill>
                  <a:srgbClr val="006699"/>
                </a:solidFill>
                <a:latin typeface="Verdana" pitchFamily="34" charset="0"/>
              </a:endParaRPr>
            </a:p>
            <a:p>
              <a:pPr>
                <a:defRPr/>
              </a:pPr>
              <a:endParaRPr lang="pt-BR" sz="1800" dirty="0">
                <a:solidFill>
                  <a:srgbClr val="006699"/>
                </a:solidFill>
                <a:latin typeface="Verdana" pitchFamily="34" charset="0"/>
              </a:endParaRPr>
            </a:p>
            <a:p>
              <a:pPr>
                <a:defRPr/>
              </a:pPr>
              <a:endParaRPr lang="pt-BR" sz="1800" dirty="0">
                <a:solidFill>
                  <a:srgbClr val="006699"/>
                </a:solidFill>
                <a:latin typeface="Verdana" pitchFamily="34" charset="0"/>
              </a:endParaRPr>
            </a:p>
          </p:txBody>
        </p:sp>
        <p:sp>
          <p:nvSpPr>
            <p:cNvPr id="5" name="Texto explicativo em forma de nuvem 4"/>
            <p:cNvSpPr/>
            <p:nvPr/>
          </p:nvSpPr>
          <p:spPr bwMode="auto">
            <a:xfrm>
              <a:off x="6155433" y="693030"/>
              <a:ext cx="1582737" cy="477851"/>
            </a:xfrm>
            <a:prstGeom prst="cloudCallout">
              <a:avLst>
                <a:gd name="adj1" fmla="val -30145"/>
                <a:gd name="adj2" fmla="val 100769"/>
              </a:avLst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Clr>
                  <a:schemeClr val="accent1"/>
                </a:buClr>
                <a:buSzPct val="80000"/>
                <a:buFont typeface="Wingdings" pitchFamily="2" charset="2"/>
                <a:buNone/>
                <a:defRPr/>
              </a:pPr>
              <a:r>
                <a:rPr lang="pt-BR" dirty="0">
                  <a:solidFill>
                    <a:srgbClr val="3333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</a:rPr>
                <a:t>Exemplos</a:t>
              </a: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auto">
            <a:xfrm>
              <a:off x="538858" y="332656"/>
              <a:ext cx="2808287" cy="981104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9525">
              <a:solidFill>
                <a:schemeClr val="accent2">
                  <a:lumMod val="20000"/>
                  <a:lumOff val="8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chemeClr val="accent1"/>
                </a:buClr>
                <a:buSzPct val="80000"/>
                <a:buFont typeface="Wingdings" pitchFamily="2" charset="2"/>
                <a:buNone/>
                <a:defRPr/>
              </a:pPr>
              <a:r>
                <a:rPr lang="pt-BR" sz="3200" b="1" dirty="0">
                  <a:solidFill>
                    <a:srgbClr val="FFFFFF"/>
                  </a:solidFill>
                </a:rPr>
                <a:t>Autor - 2</a:t>
              </a:r>
            </a:p>
          </p:txBody>
        </p:sp>
        <p:sp>
          <p:nvSpPr>
            <p:cNvPr id="8" name="Up Arrow Callout 9"/>
            <p:cNvSpPr/>
            <p:nvPr/>
          </p:nvSpPr>
          <p:spPr>
            <a:xfrm>
              <a:off x="683320" y="4293586"/>
              <a:ext cx="7345759" cy="1871718"/>
            </a:xfrm>
            <a:prstGeom prst="upArrowCallou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90000"/>
                </a:lnSpc>
                <a:buClr>
                  <a:schemeClr val="accent1"/>
                </a:buClr>
                <a:buSzPct val="80000"/>
                <a:buFont typeface="Wingdings" pitchFamily="2" charset="2"/>
                <a:buNone/>
                <a:defRPr/>
              </a:pPr>
              <a:r>
                <a:rPr lang="pt-BR" dirty="0" smtClean="0">
                  <a:solidFill>
                    <a:schemeClr val="tx2"/>
                  </a:solidFill>
                  <a:latin typeface="Calibri" pitchFamily="34" charset="0"/>
                  <a:ea typeface="Arial Unicode MS" pitchFamily="34" charset="-128"/>
                  <a:cs typeface="Arial Unicode MS" pitchFamily="34" charset="-128"/>
                </a:rPr>
                <a:t> </a:t>
              </a:r>
            </a:p>
            <a:p>
              <a:pPr>
                <a:lnSpc>
                  <a:spcPct val="90000"/>
                </a:lnSpc>
                <a:buClr>
                  <a:schemeClr val="accent1"/>
                </a:buClr>
                <a:buSzPct val="80000"/>
                <a:buFont typeface="Wingdings" pitchFamily="2" charset="2"/>
                <a:buNone/>
                <a:defRPr/>
              </a:pPr>
              <a:endParaRPr lang="pt-BR" dirty="0" smtClean="0">
                <a:solidFill>
                  <a:schemeClr val="tx2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endParaRPr>
            </a:p>
            <a:p>
              <a:pPr>
                <a:lnSpc>
                  <a:spcPct val="90000"/>
                </a:lnSpc>
                <a:buClr>
                  <a:schemeClr val="accent1"/>
                </a:buClr>
                <a:buSzPct val="80000"/>
                <a:buFont typeface="Wingdings" pitchFamily="2" charset="2"/>
                <a:buNone/>
                <a:defRPr/>
              </a:pPr>
              <a:endParaRPr lang="pt-BR" dirty="0" smtClean="0">
                <a:solidFill>
                  <a:schemeClr val="tx2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endParaRPr>
            </a:p>
            <a:p>
              <a:pPr>
                <a:lnSpc>
                  <a:spcPct val="90000"/>
                </a:lnSpc>
                <a:buClr>
                  <a:schemeClr val="accent1"/>
                </a:buClr>
                <a:buSzPct val="80000"/>
                <a:buFont typeface="Wingdings" pitchFamily="2" charset="2"/>
                <a:buNone/>
                <a:defRPr/>
              </a:pPr>
              <a:endParaRPr lang="pt-BR" dirty="0" smtClean="0">
                <a:solidFill>
                  <a:schemeClr val="tx1"/>
                </a:solidFill>
                <a:latin typeface="Verdana" pitchFamily="34" charset="0"/>
              </a:endParaRPr>
            </a:p>
            <a:p>
              <a:pPr>
                <a:buFont typeface="Wingdings" pitchFamily="2" charset="2"/>
                <a:buNone/>
                <a:defRPr/>
              </a:pPr>
              <a:r>
                <a:rPr lang="pt-BR" sz="1800" b="1" dirty="0" smtClean="0">
                  <a:solidFill>
                    <a:schemeClr val="accent1"/>
                  </a:solidFill>
                  <a:latin typeface="Trebuchet MS" pitchFamily="34" charset="0"/>
                </a:rPr>
                <a:t>*</a:t>
              </a:r>
              <a:r>
                <a:rPr lang="pt-BR" b="1" dirty="0" smtClean="0">
                  <a:solidFill>
                    <a:schemeClr val="tx1"/>
                  </a:solidFill>
                  <a:latin typeface="Trebuchet MS" pitchFamily="34" charset="0"/>
                </a:rPr>
                <a:t> Mais de três autores lista-se o primeiro, seguido da expressão [et al.]</a:t>
              </a:r>
            </a:p>
            <a:p>
              <a:pPr>
                <a:buFont typeface="Wingdings" pitchFamily="2" charset="2"/>
                <a:buNone/>
                <a:defRPr/>
              </a:pPr>
              <a:r>
                <a:rPr lang="pt-BR" sz="1800" b="1" i="1" dirty="0" smtClean="0">
                  <a:solidFill>
                    <a:schemeClr val="accent1"/>
                  </a:solidFill>
                  <a:latin typeface="Trebuchet MS" pitchFamily="34" charset="0"/>
                </a:rPr>
                <a:t>* * </a:t>
              </a:r>
              <a:r>
                <a:rPr lang="pt-BR" b="1" dirty="0" smtClean="0">
                  <a:solidFill>
                    <a:schemeClr val="tx1"/>
                  </a:solidFill>
                  <a:latin typeface="Trebuchet MS" pitchFamily="34" charset="0"/>
                </a:rPr>
                <a:t>Quando o autor da obra for desconhecido, a entrada deve ser feita pela primeira palavra do título em letras maiúsculas.</a:t>
              </a:r>
            </a:p>
            <a:p>
              <a:pPr>
                <a:lnSpc>
                  <a:spcPct val="90000"/>
                </a:lnSpc>
                <a:buClr>
                  <a:schemeClr val="accent1"/>
                </a:buClr>
                <a:buSzPct val="80000"/>
                <a:buFont typeface="Wingdings" pitchFamily="2" charset="2"/>
                <a:buNone/>
                <a:defRPr/>
              </a:pPr>
              <a:r>
                <a:rPr lang="pt-BR" dirty="0" smtClean="0">
                  <a:solidFill>
                    <a:schemeClr val="tx1"/>
                  </a:solidFill>
                  <a:latin typeface="Trebuchet MS" pitchFamily="34" charset="0"/>
                </a:rPr>
                <a:t> </a:t>
              </a:r>
            </a:p>
            <a:p>
              <a:pPr>
                <a:lnSpc>
                  <a:spcPct val="90000"/>
                </a:lnSpc>
                <a:buClr>
                  <a:schemeClr val="accent1"/>
                </a:buClr>
                <a:buSzPct val="80000"/>
                <a:buFont typeface="Wingdings" pitchFamily="2" charset="2"/>
                <a:buNone/>
                <a:defRPr/>
              </a:pPr>
              <a:endParaRPr lang="pt-BR" dirty="0" smtClean="0">
                <a:solidFill>
                  <a:schemeClr val="tx1"/>
                </a:solidFill>
                <a:latin typeface="Verdana" pitchFamily="34" charset="0"/>
              </a:endParaRPr>
            </a:p>
            <a:p>
              <a:pPr>
                <a:lnSpc>
                  <a:spcPct val="90000"/>
                </a:lnSpc>
                <a:buClr>
                  <a:schemeClr val="accent1"/>
                </a:buClr>
                <a:buSzPct val="80000"/>
                <a:buFont typeface="Wingdings" pitchFamily="2" charset="2"/>
                <a:buNone/>
                <a:defRPr/>
              </a:pPr>
              <a:endParaRPr lang="pt-BR" dirty="0" smtClean="0">
                <a:solidFill>
                  <a:schemeClr val="tx1"/>
                </a:solidFill>
                <a:latin typeface="Verdana" pitchFamily="34" charset="0"/>
              </a:endParaRPr>
            </a:p>
            <a:p>
              <a:pPr>
                <a:lnSpc>
                  <a:spcPct val="90000"/>
                </a:lnSpc>
                <a:buClr>
                  <a:schemeClr val="accent1"/>
                </a:buClr>
                <a:buSzPct val="80000"/>
                <a:buFont typeface="Wingdings" pitchFamily="2" charset="2"/>
                <a:buNone/>
                <a:defRPr/>
              </a:pPr>
              <a:endParaRPr lang="en-US" dirty="0">
                <a:solidFill>
                  <a:schemeClr val="tx1"/>
                </a:solidFill>
                <a:latin typeface="Verdana" pitchFamily="34" charset="0"/>
              </a:endParaRPr>
            </a:p>
          </p:txBody>
        </p:sp>
      </p:grp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B119-02BA-416B-8D36-FAEDF6DB896D}" type="datetime1">
              <a:rPr lang="pt-BR" smtClean="0"/>
              <a:t>20/03/2015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Programa de Capacitação da Biblioteca Universitária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8E87F-A6CC-4232-B381-A19505EA8445}" type="slidenum">
              <a:rPr lang="pt-BR" smtClean="0"/>
              <a:t>6</a:t>
            </a:fld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81000" y="1412776"/>
            <a:ext cx="8458200" cy="4759424"/>
          </a:xfrm>
          <a:solidFill>
            <a:srgbClr val="FFFFFF"/>
          </a:solidFill>
          <a:ln>
            <a:solidFill>
              <a:srgbClr val="000000"/>
            </a:solidFill>
          </a:ln>
          <a:effectLst>
            <a:outerShdw dist="107763" dir="2700000" algn="ctr" rotWithShape="0">
              <a:srgbClr val="808080"/>
            </a:outerShdw>
          </a:effectLst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Boink LET" pitchFamily="2"/>
              </a:rPr>
              <a:t>Ibidem – ibid.</a:t>
            </a:r>
            <a:r>
              <a:rPr lang="pt-BR" sz="1800" dirty="0" smtClean="0">
                <a:latin typeface="Boink LET" pitchFamily="2"/>
              </a:rPr>
              <a:t> </a:t>
            </a:r>
            <a:r>
              <a:rPr lang="pt-BR" sz="1800" dirty="0" smtClean="0">
                <a:latin typeface="Arial" pitchFamily="34" charset="0"/>
              </a:rPr>
              <a:t>[ na mesma obra] - Usado quando se faz várias citações seguidas,  de um mesmo documento.</a:t>
            </a:r>
          </a:p>
          <a:p>
            <a:pPr lvl="2" eaLnBrk="1" hangingPunct="1">
              <a:lnSpc>
                <a:spcPct val="90000"/>
              </a:lnSpc>
              <a:buFontTx/>
              <a:buNone/>
              <a:defRPr/>
            </a:pPr>
            <a:r>
              <a:rPr lang="pt-BR" sz="1800" dirty="0" smtClean="0">
                <a:latin typeface="Arial" pitchFamily="34" charset="0"/>
              </a:rPr>
              <a:t>              </a:t>
            </a:r>
            <a:r>
              <a:rPr lang="pt-BR" sz="1800" baseline="30000" dirty="0" smtClean="0">
                <a:latin typeface="Arial" pitchFamily="34" charset="0"/>
              </a:rPr>
              <a:t>5</a:t>
            </a:r>
            <a:r>
              <a:rPr lang="pt-BR" sz="1800" dirty="0" smtClean="0">
                <a:latin typeface="Arial" pitchFamily="34" charset="0"/>
              </a:rPr>
              <a:t> Silva, 1980, p.120</a:t>
            </a:r>
          </a:p>
          <a:p>
            <a:pPr eaLnBrk="1" hangingPunct="1">
              <a:lnSpc>
                <a:spcPct val="90000"/>
              </a:lnSpc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sz="1800" dirty="0" smtClean="0">
                <a:latin typeface="Arial" pitchFamily="34" charset="0"/>
              </a:rPr>
              <a:t>	                       </a:t>
            </a:r>
            <a:r>
              <a:rPr lang="pt-BR" sz="1800" baseline="30000" dirty="0" smtClean="0">
                <a:latin typeface="Arial" pitchFamily="34" charset="0"/>
              </a:rPr>
              <a:t>6</a:t>
            </a:r>
            <a:r>
              <a:rPr lang="pt-BR" sz="1800" dirty="0" smtClean="0">
                <a:latin typeface="Arial" pitchFamily="34" charset="0"/>
              </a:rPr>
              <a:t> Ibid., p.132	</a:t>
            </a:r>
          </a:p>
          <a:p>
            <a:pPr eaLnBrk="1" hangingPunct="1">
              <a:lnSpc>
                <a:spcPct val="90000"/>
              </a:lnSpc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Idem – Id.</a:t>
            </a:r>
            <a:r>
              <a:rPr lang="pt-BR" sz="1800" dirty="0" smtClean="0">
                <a:latin typeface="Arial" pitchFamily="34" charset="0"/>
              </a:rPr>
              <a:t> [ do mesmo autor] - Obras diferentes do mesmo autor. </a:t>
            </a:r>
          </a:p>
          <a:p>
            <a:pPr lvl="2" eaLnBrk="1" hangingPunct="1">
              <a:lnSpc>
                <a:spcPct val="90000"/>
              </a:lnSpc>
              <a:buFontTx/>
              <a:buNone/>
              <a:defRPr/>
            </a:pPr>
            <a:r>
              <a:rPr lang="pt-BR" sz="1800" baseline="30000" dirty="0" smtClean="0">
                <a:latin typeface="Arial" pitchFamily="34" charset="0"/>
              </a:rPr>
              <a:t>                     5</a:t>
            </a:r>
            <a:r>
              <a:rPr lang="pt-BR" sz="1800" dirty="0" smtClean="0">
                <a:latin typeface="Arial" pitchFamily="34" charset="0"/>
              </a:rPr>
              <a:t> Silva, 1980, p. 132                                                                                                	</a:t>
            </a:r>
            <a:r>
              <a:rPr lang="pt-BR" sz="1800" baseline="30000" dirty="0" smtClean="0">
                <a:latin typeface="Arial" pitchFamily="34" charset="0"/>
              </a:rPr>
              <a:t>6</a:t>
            </a:r>
            <a:r>
              <a:rPr lang="pt-BR" sz="1800" dirty="0" smtClean="0">
                <a:latin typeface="Arial" pitchFamily="34" charset="0"/>
              </a:rPr>
              <a:t> Id., 1992, p. 132</a:t>
            </a:r>
          </a:p>
          <a:p>
            <a:pPr eaLnBrk="1" hangingPunct="1">
              <a:lnSpc>
                <a:spcPct val="90000"/>
              </a:lnSpc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Opus </a:t>
            </a:r>
            <a:r>
              <a:rPr lang="pt-BR" sz="20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citatum</a:t>
            </a:r>
            <a:r>
              <a:rPr lang="pt-BR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- op. cit.</a:t>
            </a:r>
            <a:r>
              <a:rPr lang="pt-BR" sz="1800" dirty="0" smtClean="0">
                <a:latin typeface="Arial" pitchFamily="34" charset="0"/>
              </a:rPr>
              <a:t> [obra citada] - Refere-se à obra citada anteriormente, página diferente, quando houver intercalação de outras notas. </a:t>
            </a:r>
          </a:p>
          <a:p>
            <a:pPr lvl="2" eaLnBrk="1" hangingPunct="1">
              <a:lnSpc>
                <a:spcPct val="90000"/>
              </a:lnSpc>
              <a:buFontTx/>
              <a:buNone/>
              <a:defRPr/>
            </a:pPr>
            <a:r>
              <a:rPr lang="pt-BR" sz="1800" dirty="0" smtClean="0">
                <a:latin typeface="Arial" pitchFamily="34" charset="0"/>
              </a:rPr>
              <a:t>             </a:t>
            </a:r>
            <a:r>
              <a:rPr lang="pt-BR" sz="1800" baseline="30000" dirty="0" smtClean="0">
                <a:latin typeface="Arial" pitchFamily="34" charset="0"/>
              </a:rPr>
              <a:t>5</a:t>
            </a:r>
            <a:r>
              <a:rPr lang="pt-BR" sz="1800" dirty="0" smtClean="0">
                <a:latin typeface="Arial" pitchFamily="34" charset="0"/>
              </a:rPr>
              <a:t> Silva, 1980, p.23</a:t>
            </a:r>
          </a:p>
          <a:p>
            <a:pPr lvl="2" eaLnBrk="1" hangingPunct="1">
              <a:lnSpc>
                <a:spcPct val="90000"/>
              </a:lnSpc>
              <a:buFontTx/>
              <a:buNone/>
              <a:defRPr/>
            </a:pPr>
            <a:r>
              <a:rPr lang="pt-BR" sz="1800" dirty="0" smtClean="0">
                <a:latin typeface="Arial" pitchFamily="34" charset="0"/>
              </a:rPr>
              <a:t>             </a:t>
            </a:r>
            <a:r>
              <a:rPr lang="pt-BR" sz="1800" baseline="30000" dirty="0" smtClean="0">
                <a:latin typeface="Arial" pitchFamily="34" charset="0"/>
              </a:rPr>
              <a:t>6</a:t>
            </a:r>
            <a:r>
              <a:rPr lang="pt-BR" sz="1800" dirty="0" smtClean="0">
                <a:latin typeface="Arial" pitchFamily="34" charset="0"/>
              </a:rPr>
              <a:t> Pereira, 1991, p.213</a:t>
            </a:r>
          </a:p>
          <a:p>
            <a:pPr lvl="2" eaLnBrk="1" hangingPunct="1">
              <a:lnSpc>
                <a:spcPct val="90000"/>
              </a:lnSpc>
              <a:buFontTx/>
              <a:buNone/>
              <a:defRPr/>
            </a:pPr>
            <a:r>
              <a:rPr lang="pt-BR" sz="1800" dirty="0" smtClean="0">
                <a:latin typeface="Arial" pitchFamily="34" charset="0"/>
              </a:rPr>
              <a:t>             </a:t>
            </a:r>
            <a:r>
              <a:rPr lang="pt-BR" sz="1800" baseline="30000" dirty="0" smtClean="0">
                <a:latin typeface="Arial" pitchFamily="34" charset="0"/>
              </a:rPr>
              <a:t>7</a:t>
            </a:r>
            <a:r>
              <a:rPr lang="pt-BR" sz="1800" dirty="0" smtClean="0">
                <a:latin typeface="Arial" pitchFamily="34" charset="0"/>
              </a:rPr>
              <a:t> Silva, op. cit.,  p. 93</a:t>
            </a:r>
          </a:p>
          <a:p>
            <a:pPr eaLnBrk="1" hangingPunct="1">
              <a:lnSpc>
                <a:spcPct val="90000"/>
              </a:lnSpc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sz="20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Locus</a:t>
            </a:r>
            <a:r>
              <a:rPr lang="pt-BR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r>
              <a:rPr lang="pt-BR" sz="20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citatum</a:t>
            </a:r>
            <a:r>
              <a:rPr lang="pt-BR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– loc. cit.</a:t>
            </a:r>
            <a:r>
              <a:rPr lang="pt-BR" sz="1800" dirty="0" smtClean="0">
                <a:latin typeface="Arial" pitchFamily="34" charset="0"/>
              </a:rPr>
              <a:t> [lugar citado] - Refere-se a mesma página de uma obra citada anteriormente, quando houver intercalação de outras notas.                                 		</a:t>
            </a:r>
            <a:r>
              <a:rPr lang="pt-BR" sz="1800" baseline="30000" dirty="0" smtClean="0">
                <a:latin typeface="Arial" pitchFamily="34" charset="0"/>
              </a:rPr>
              <a:t>5</a:t>
            </a:r>
            <a:r>
              <a:rPr lang="pt-BR" sz="1800" dirty="0" smtClean="0">
                <a:latin typeface="Arial" pitchFamily="34" charset="0"/>
              </a:rPr>
              <a:t> Silva, 1995, p. 120</a:t>
            </a:r>
          </a:p>
          <a:p>
            <a:pPr lvl="2" eaLnBrk="1" hangingPunct="1">
              <a:lnSpc>
                <a:spcPct val="90000"/>
              </a:lnSpc>
              <a:buFontTx/>
              <a:buNone/>
              <a:defRPr/>
            </a:pPr>
            <a:r>
              <a:rPr lang="pt-BR" sz="1800" dirty="0" smtClean="0">
                <a:latin typeface="Arial" pitchFamily="34" charset="0"/>
              </a:rPr>
              <a:t>              </a:t>
            </a:r>
            <a:r>
              <a:rPr lang="pt-BR" sz="1800" baseline="30000" dirty="0" smtClean="0">
                <a:latin typeface="Arial" pitchFamily="34" charset="0"/>
              </a:rPr>
              <a:t>6</a:t>
            </a:r>
            <a:r>
              <a:rPr lang="pt-BR" sz="1800" dirty="0" smtClean="0">
                <a:latin typeface="Arial" pitchFamily="34" charset="0"/>
              </a:rPr>
              <a:t> Pereira, 1994, p.132</a:t>
            </a:r>
          </a:p>
          <a:p>
            <a:pPr lvl="2" eaLnBrk="1" hangingPunct="1">
              <a:lnSpc>
                <a:spcPct val="90000"/>
              </a:lnSpc>
              <a:buFontTx/>
              <a:buNone/>
              <a:defRPr/>
            </a:pPr>
            <a:r>
              <a:rPr lang="pt-BR" sz="1800" dirty="0" smtClean="0">
                <a:latin typeface="Arial" pitchFamily="34" charset="0"/>
              </a:rPr>
              <a:t>              </a:t>
            </a:r>
            <a:r>
              <a:rPr lang="pt-BR" sz="1800" baseline="30000" dirty="0" smtClean="0">
                <a:latin typeface="Arial" pitchFamily="34" charset="0"/>
              </a:rPr>
              <a:t>7</a:t>
            </a:r>
            <a:r>
              <a:rPr lang="pt-BR" sz="1800" dirty="0" smtClean="0">
                <a:latin typeface="Arial" pitchFamily="34" charset="0"/>
              </a:rPr>
              <a:t> Silva, loc. Cit.</a:t>
            </a:r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1187450" y="0"/>
            <a:ext cx="4105275" cy="9810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accent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sz="2000" b="1" dirty="0">
                <a:solidFill>
                  <a:srgbClr val="FFFFFF"/>
                </a:solidFill>
              </a:rPr>
              <a:t>Expressões latinas</a:t>
            </a:r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FC8F2-E5CE-4BF7-8DC0-5534720ED95D}" type="datetime1">
              <a:rPr lang="pt-BR" smtClean="0"/>
              <a:t>20/03/2015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Programa de Capacitação da Biblioteca Universitária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858E87F-A6CC-4232-B381-A19505EA8445}" type="slidenum">
              <a:rPr lang="pt-BR" smtClean="0"/>
              <a:t>60</a:t>
            </a:fld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7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571" grpId="0" animBg="1" autoUpdateAnimBg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79512" y="2060848"/>
            <a:ext cx="8784976" cy="4320480"/>
          </a:xfrm>
        </p:spPr>
        <p:txBody>
          <a:bodyPr>
            <a:normAutofit fontScale="92500"/>
          </a:bodyPr>
          <a:lstStyle/>
          <a:p>
            <a:pPr>
              <a:spcBef>
                <a:spcPts val="0"/>
              </a:spcBef>
              <a:buNone/>
            </a:pPr>
            <a:r>
              <a:rPr lang="pt-BR" sz="2400" dirty="0" smtClean="0"/>
              <a:t>	</a:t>
            </a:r>
            <a:r>
              <a:rPr lang="pt-BR" sz="1400" dirty="0" smtClean="0">
                <a:latin typeface="+mj-lt"/>
              </a:rPr>
              <a:t>ASSOCIAÇÃO BRASILEIRA DE NORMAS TÉCNICAS. </a:t>
            </a:r>
            <a:r>
              <a:rPr lang="pt-BR" sz="1400" b="1" dirty="0" smtClean="0">
                <a:latin typeface="+mj-lt"/>
              </a:rPr>
              <a:t>NBR 6023</a:t>
            </a:r>
            <a:r>
              <a:rPr lang="pt-BR" sz="1400" dirty="0" smtClean="0">
                <a:latin typeface="+mj-lt"/>
              </a:rPr>
              <a:t>: Informação e documentação: Referências: Elaboração. Rio de Janeiro, 2002a. 24 p. Disponível em: &lt;http://www.bu.ufsc.br/consultasAcessos/SABERBasesAcessoRestrito.html &gt;. Acesso em: 28 fev. 2012.</a:t>
            </a:r>
          </a:p>
          <a:p>
            <a:pPr lvl="1" eaLnBrk="1" hangingPunct="1">
              <a:spcBef>
                <a:spcPts val="0"/>
              </a:spcBef>
              <a:buFontTx/>
              <a:buNone/>
            </a:pPr>
            <a:endParaRPr lang="pt-BR" sz="1400" dirty="0" smtClean="0">
              <a:latin typeface="+mj-lt"/>
            </a:endParaRPr>
          </a:p>
          <a:p>
            <a:pPr>
              <a:spcBef>
                <a:spcPts val="0"/>
              </a:spcBef>
              <a:buNone/>
            </a:pPr>
            <a:r>
              <a:rPr lang="pt-BR" sz="1400" dirty="0" smtClean="0">
                <a:latin typeface="+mj-lt"/>
              </a:rPr>
              <a:t>	 ASSOCIAÇÃO BRASILEIRA DE NORMAS TÉCNICAS. </a:t>
            </a:r>
            <a:r>
              <a:rPr lang="pt-BR" sz="1400" b="1" dirty="0" smtClean="0">
                <a:latin typeface="+mj-lt"/>
              </a:rPr>
              <a:t>NBR 10520: </a:t>
            </a:r>
            <a:r>
              <a:rPr lang="pt-BR" sz="1400" dirty="0" smtClean="0">
                <a:latin typeface="+mj-lt"/>
              </a:rPr>
              <a:t>Informação e documentação: Citação em documentos:  Apresentação. Rio de Janeiro, 2002b.  7 p. Disponível em: &lt;http://www.bu.ufsc.br/consultasAcessos/SABERBasesAcessoRestrito.html&gt;. Acesso em: 28 fev. 2012.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endParaRPr lang="pt-BR" sz="1400" dirty="0" smtClean="0">
              <a:latin typeface="+mj-lt"/>
            </a:endParaRPr>
          </a:p>
          <a:p>
            <a:pPr>
              <a:spcBef>
                <a:spcPts val="0"/>
              </a:spcBef>
              <a:buNone/>
            </a:pPr>
            <a:r>
              <a:rPr lang="pt-BR" sz="1400" dirty="0" smtClean="0">
                <a:latin typeface="+mj-lt"/>
              </a:rPr>
              <a:t>	 ASSOCIAÇÃO BRASILEIRA DE NORMAS TÉCNICAS.  </a:t>
            </a:r>
            <a:r>
              <a:rPr lang="pt-BR" sz="1400" b="1" dirty="0" smtClean="0">
                <a:latin typeface="+mj-lt"/>
              </a:rPr>
              <a:t>NBR 14724:</a:t>
            </a:r>
            <a:r>
              <a:rPr lang="pt-BR" sz="1400" dirty="0" smtClean="0">
                <a:latin typeface="+mj-lt"/>
              </a:rPr>
              <a:t> Informação e documentação : Trabalhos acadêmicos : Apresentação.  3. ed.  Rio de Janeiro , 2011. 11 p.  Disponível em: &lt;http://www.bu.ufsc.br/consultasAcessos/SABERBasesAcessoRestrito.html&gt;. Acesso em: 28 fev. 2012.</a:t>
            </a:r>
          </a:p>
          <a:p>
            <a:pPr>
              <a:spcBef>
                <a:spcPts val="0"/>
              </a:spcBef>
              <a:buNone/>
            </a:pPr>
            <a:endParaRPr lang="pt-BR" sz="1400" dirty="0">
              <a:latin typeface="+mj-lt"/>
            </a:endParaRPr>
          </a:p>
          <a:p>
            <a:pPr>
              <a:spcBef>
                <a:spcPts val="0"/>
              </a:spcBef>
              <a:buNone/>
            </a:pPr>
            <a:r>
              <a:rPr lang="pt-BR" sz="1400" dirty="0" smtClean="0">
                <a:latin typeface="+mj-lt"/>
              </a:rPr>
              <a:t>	</a:t>
            </a:r>
            <a:r>
              <a:rPr lang="pt-BR" sz="1400" dirty="0"/>
              <a:t>INFORMATION </a:t>
            </a:r>
            <a:r>
              <a:rPr lang="pt-BR" sz="1400" dirty="0" err="1"/>
              <a:t>overload</a:t>
            </a:r>
            <a:r>
              <a:rPr lang="pt-BR" sz="1400" dirty="0"/>
              <a:t>. Disponível em: &lt;http://virtual.mjc.edu/mjclibrary/Tutorial/information_overload.jpg&gt;. Acesso em: 06 fev. 2012</a:t>
            </a:r>
            <a:r>
              <a:rPr lang="pt-BR" sz="1400" dirty="0" smtClean="0"/>
              <a:t>.</a:t>
            </a:r>
            <a:r>
              <a:rPr lang="pt-BR" sz="1400" dirty="0" smtClean="0">
                <a:latin typeface="+mj-lt"/>
              </a:rPr>
              <a:t> 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endParaRPr lang="pt-BR" sz="1400" dirty="0" smtClean="0">
              <a:latin typeface="+mj-lt"/>
            </a:endParaRPr>
          </a:p>
          <a:p>
            <a:pPr eaLnBrk="1" hangingPunct="1">
              <a:spcBef>
                <a:spcPts val="0"/>
              </a:spcBef>
              <a:buNone/>
            </a:pPr>
            <a:r>
              <a:rPr lang="pt-BR" sz="1400" dirty="0" smtClean="0">
                <a:latin typeface="+mj-lt"/>
              </a:rPr>
              <a:t>	P</a:t>
            </a:r>
            <a:r>
              <a:rPr lang="pt-BR" sz="1400" dirty="0" smtClean="0">
                <a:latin typeface="+mj-lt"/>
                <a:cs typeface="Times New Roman" pitchFamily="18" charset="0"/>
              </a:rPr>
              <a:t>ANPLONA, Vitor. </a:t>
            </a:r>
            <a:r>
              <a:rPr lang="pt-BR" sz="1400" b="1" dirty="0" err="1" smtClean="0">
                <a:latin typeface="+mj-lt"/>
                <a:cs typeface="Times New Roman" pitchFamily="18" charset="0"/>
              </a:rPr>
              <a:t>Autoplágio</a:t>
            </a:r>
            <a:r>
              <a:rPr lang="pt-BR" sz="1400" dirty="0" smtClean="0">
                <a:latin typeface="+mj-lt"/>
                <a:cs typeface="Times New Roman" pitchFamily="18" charset="0"/>
              </a:rPr>
              <a:t>. Disponível em: &lt;http://vitorpamplona.com/wiki/Autopl%C3%A1gio&gt;. Acesso em: 20 set. 2011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endParaRPr lang="pt-BR" sz="1400" dirty="0" smtClean="0">
              <a:latin typeface="+mj-lt"/>
            </a:endParaRP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pt-BR" sz="1400" dirty="0" smtClean="0">
                <a:latin typeface="+mj-lt"/>
              </a:rPr>
              <a:t>	PORTO, C. M.;  SILVA, C. L. </a:t>
            </a:r>
            <a:r>
              <a:rPr lang="pt-BR" sz="1400" dirty="0" err="1" smtClean="0">
                <a:latin typeface="+mj-lt"/>
              </a:rPr>
              <a:t>da.</a:t>
            </a:r>
            <a:r>
              <a:rPr lang="pt-BR" sz="1400" dirty="0" smtClean="0">
                <a:latin typeface="+mj-lt"/>
              </a:rPr>
              <a:t>  Artigo científico: das partes para o todo. </a:t>
            </a:r>
            <a:r>
              <a:rPr lang="pt-BR" sz="1400" b="1" dirty="0" smtClean="0">
                <a:latin typeface="+mj-lt"/>
              </a:rPr>
              <a:t>Diálogos &amp; Ciência</a:t>
            </a:r>
            <a:r>
              <a:rPr lang="pt-BR" sz="1400" dirty="0" smtClean="0">
                <a:latin typeface="+mj-lt"/>
              </a:rPr>
              <a:t>, Feira de Santana, v.1, n.1, p. 1-8, dez. 2002. Disponível em:&lt; http://www.ftc.br/revistafsc&gt;. Acesso em: 20 jul. 2000.</a:t>
            </a: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395536" y="188640"/>
            <a:ext cx="3384550" cy="97948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accent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sz="2000" b="1" dirty="0">
                <a:solidFill>
                  <a:srgbClr val="FFFFFF"/>
                </a:solidFill>
              </a:rPr>
              <a:t>Referências</a:t>
            </a:r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6084168" y="6381328"/>
            <a:ext cx="2667000" cy="365125"/>
          </a:xfrm>
        </p:spPr>
        <p:txBody>
          <a:bodyPr/>
          <a:lstStyle/>
          <a:p>
            <a:fld id="{39024BC6-AE29-4438-87F5-4408E6C361BE}" type="datetime1">
              <a:rPr lang="pt-BR" smtClean="0"/>
              <a:t>20/03/2015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539552" y="6381328"/>
            <a:ext cx="5421083" cy="365125"/>
          </a:xfrm>
        </p:spPr>
        <p:txBody>
          <a:bodyPr/>
          <a:lstStyle/>
          <a:p>
            <a:r>
              <a:rPr lang="pt-BR" dirty="0" smtClean="0"/>
              <a:t>Programa de Capacitação da Biblioteca Universitária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858E87F-A6CC-4232-B381-A19505EA8445}" type="slidenum">
              <a:rPr lang="pt-BR" smtClean="0"/>
              <a:t>61</a:t>
            </a:fld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fld id="{66450B72-4B91-4742-B260-CE358242DCC9}" type="slidenum">
              <a:rPr lang="pt-BR" sz="1200"/>
              <a:pPr>
                <a:defRPr/>
              </a:pPr>
              <a:t>62</a:t>
            </a:fld>
            <a:endParaRPr lang="pt-BR" dirty="0"/>
          </a:p>
        </p:txBody>
      </p:sp>
      <p:sp>
        <p:nvSpPr>
          <p:cNvPr id="41990" name="Espaço Reservado para Conteúdo 5"/>
          <p:cNvSpPr>
            <a:spLocks noGrp="1"/>
          </p:cNvSpPr>
          <p:nvPr>
            <p:ph sz="quarter" idx="1"/>
          </p:nvPr>
        </p:nvSpPr>
        <p:spPr>
          <a:xfrm>
            <a:off x="612775" y="1928814"/>
            <a:ext cx="8153400" cy="4167187"/>
          </a:xfrm>
        </p:spPr>
        <p:txBody>
          <a:bodyPr/>
          <a:lstStyle/>
          <a:p>
            <a:pPr algn="ctr" eaLnBrk="1" hangingPunct="1">
              <a:buFont typeface="+mj-lt"/>
              <a:buNone/>
            </a:pPr>
            <a:endParaRPr lang="pt-BR" dirty="0" smtClean="0"/>
          </a:p>
          <a:p>
            <a:pPr algn="ctr" eaLnBrk="1" hangingPunct="1">
              <a:buFont typeface="+mj-lt"/>
              <a:buNone/>
            </a:pPr>
            <a:endParaRPr lang="pt-BR" sz="4800" dirty="0" smtClean="0"/>
          </a:p>
          <a:p>
            <a:pPr eaLnBrk="1" hangingPunct="1">
              <a:buFont typeface="Georgia" pitchFamily="18" charset="0"/>
              <a:buChar char="•"/>
            </a:pPr>
            <a:endParaRPr lang="pt-BR" dirty="0" smtClean="0"/>
          </a:p>
        </p:txBody>
      </p:sp>
      <p:sp>
        <p:nvSpPr>
          <p:cNvPr id="7" name="CaixaDeTexto 6"/>
          <p:cNvSpPr txBox="1"/>
          <p:nvPr/>
        </p:nvSpPr>
        <p:spPr>
          <a:xfrm>
            <a:off x="827584" y="2060848"/>
            <a:ext cx="7810555" cy="10156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eaLnBrk="1" hangingPunct="1">
              <a:buFont typeface="+mj-lt"/>
              <a:buNone/>
            </a:pPr>
            <a:r>
              <a:rPr lang="pt-BR" sz="6000" b="1" dirty="0" smtClean="0"/>
              <a:t>OBRIGADA!</a:t>
            </a:r>
          </a:p>
        </p:txBody>
      </p:sp>
      <p:sp>
        <p:nvSpPr>
          <p:cNvPr id="8" name="Retângulo 7"/>
          <p:cNvSpPr/>
          <p:nvPr/>
        </p:nvSpPr>
        <p:spPr>
          <a:xfrm>
            <a:off x="755576" y="3080413"/>
            <a:ext cx="781055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 eaLnBrk="1" hangingPunct="1">
              <a:buFontTx/>
              <a:buNone/>
            </a:pPr>
            <a:r>
              <a:rPr lang="pt-BR" sz="2600" b="1" dirty="0" smtClean="0">
                <a:solidFill>
                  <a:schemeClr val="tx1"/>
                </a:solidFill>
                <a:latin typeface="Georgia" pitchFamily="18" charset="0"/>
              </a:rPr>
              <a:t>Dúvidas e informações</a:t>
            </a:r>
          </a:p>
          <a:p>
            <a:pPr marL="0" lvl="1" algn="ctr" eaLnBrk="1" hangingPunct="1">
              <a:buFontTx/>
              <a:buNone/>
            </a:pPr>
            <a:r>
              <a:rPr lang="pt-BR" sz="2600" dirty="0" smtClean="0">
                <a:latin typeface="Tahona"/>
              </a:rPr>
              <a:t>ref.bu@contato.ufsc.br </a:t>
            </a:r>
          </a:p>
          <a:p>
            <a:pPr marL="0" lvl="1" algn="ctr" eaLnBrk="1" hangingPunct="1">
              <a:buFontTx/>
              <a:buNone/>
            </a:pPr>
            <a:r>
              <a:rPr lang="pt-BR" sz="2600" dirty="0" smtClean="0">
                <a:latin typeface="Tahona"/>
              </a:rPr>
              <a:t>bdados.bu@contato.ufsc.br</a:t>
            </a:r>
          </a:p>
          <a:p>
            <a:pPr marL="0" lvl="1" algn="ctr" eaLnBrk="1" hangingPunct="1">
              <a:buFontTx/>
              <a:buNone/>
            </a:pPr>
            <a:endParaRPr lang="pt-BR" sz="2600" dirty="0" smtClean="0">
              <a:latin typeface="Tahona"/>
            </a:endParaRPr>
          </a:p>
          <a:p>
            <a:pPr marL="0" lvl="1" algn="ctr" eaLnBrk="1" hangingPunct="1">
              <a:buFontTx/>
              <a:buNone/>
            </a:pPr>
            <a:r>
              <a:rPr lang="pt-BR" sz="2600" dirty="0" smtClean="0">
                <a:latin typeface="Tahona"/>
              </a:rPr>
              <a:t>Fone: 3721-6470</a:t>
            </a:r>
          </a:p>
          <a:p>
            <a:pPr marL="0" lvl="1" algn="ctr" eaLnBrk="1" hangingPunct="1">
              <a:buFontTx/>
              <a:buNone/>
            </a:pPr>
            <a:endParaRPr lang="pt-BR" sz="2600" dirty="0" smtClean="0">
              <a:latin typeface="Tahona"/>
            </a:endParaRPr>
          </a:p>
          <a:p>
            <a:pPr marL="0" lvl="1" algn="r" eaLnBrk="1" hangingPunct="1">
              <a:buFontTx/>
              <a:buNone/>
            </a:pPr>
            <a:r>
              <a:rPr lang="pt-BR" sz="2600" dirty="0" smtClean="0">
                <a:latin typeface="Tahona"/>
              </a:rPr>
              <a:t>Maria </a:t>
            </a:r>
            <a:r>
              <a:rPr lang="pt-BR" sz="2600" dirty="0" err="1" smtClean="0">
                <a:latin typeface="Tahona"/>
              </a:rPr>
              <a:t>Bernardete</a:t>
            </a:r>
            <a:r>
              <a:rPr lang="pt-BR" sz="2600" dirty="0" smtClean="0">
                <a:latin typeface="Tahona"/>
              </a:rPr>
              <a:t> Martins Alves</a:t>
            </a:r>
          </a:p>
          <a:p>
            <a:pPr marL="0" lvl="1" algn="r" eaLnBrk="1" hangingPunct="1">
              <a:buFontTx/>
              <a:buNone/>
            </a:pPr>
            <a:r>
              <a:rPr lang="pt-BR" sz="2600" dirty="0" err="1" smtClean="0">
                <a:latin typeface="Tahona"/>
              </a:rPr>
              <a:t>Karyn</a:t>
            </a:r>
            <a:r>
              <a:rPr lang="pt-BR" sz="2600" dirty="0" smtClean="0">
                <a:latin typeface="Tahona"/>
              </a:rPr>
              <a:t> </a:t>
            </a:r>
            <a:r>
              <a:rPr lang="pt-BR" sz="2600" dirty="0" err="1" smtClean="0">
                <a:latin typeface="Tahona"/>
              </a:rPr>
              <a:t>Munyk</a:t>
            </a:r>
            <a:r>
              <a:rPr lang="pt-BR" sz="2600" dirty="0" smtClean="0">
                <a:latin typeface="Tahona"/>
              </a:rPr>
              <a:t> </a:t>
            </a:r>
            <a:r>
              <a:rPr lang="pt-BR" sz="2600" dirty="0" err="1" smtClean="0">
                <a:latin typeface="Tahona"/>
              </a:rPr>
              <a:t>Lehmkuhl</a:t>
            </a:r>
            <a:endParaRPr lang="pt-BR" sz="2600" dirty="0" smtClean="0">
              <a:latin typeface="Tahona"/>
            </a:endParaRPr>
          </a:p>
          <a:p>
            <a:pPr marL="0" lvl="1" algn="ctr" eaLnBrk="1" hangingPunct="1">
              <a:buFontTx/>
              <a:buNone/>
            </a:pPr>
            <a:endParaRPr lang="pt-BR" sz="2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468313" y="1557338"/>
            <a:ext cx="8208962" cy="3582519"/>
          </a:xfrm>
          <a:prstGeom prst="rect">
            <a:avLst/>
          </a:prstGeom>
          <a:solidFill>
            <a:srgbClr val="FFFFFF"/>
          </a:solidFill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b="1" dirty="0">
                <a:solidFill>
                  <a:srgbClr val="C00000"/>
                </a:solidFill>
                <a:latin typeface="Verdana" pitchFamily="34" charset="0"/>
              </a:rPr>
              <a:t>OUTRAS RESPONSABILIDADES: Organizadores, compiladores, editores, adaptadores, etc.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endParaRPr lang="pt-BR" sz="1800" b="1" dirty="0">
              <a:solidFill>
                <a:srgbClr val="C00000"/>
              </a:solidFill>
              <a:latin typeface="Verdana" pitchFamily="34" charset="0"/>
            </a:endParaRPr>
          </a:p>
          <a:p>
            <a:pPr lvl="1">
              <a:defRPr/>
            </a:pPr>
            <a:r>
              <a:rPr lang="pt-BR" sz="1800" dirty="0">
                <a:solidFill>
                  <a:schemeClr val="tx1"/>
                </a:solidFill>
                <a:latin typeface="Verdana" pitchFamily="34" charset="0"/>
              </a:rPr>
              <a:t>BOSI, Alfredo (Org.). </a:t>
            </a:r>
          </a:p>
          <a:p>
            <a:pPr>
              <a:spcBef>
                <a:spcPct val="50000"/>
              </a:spcBef>
              <a:defRPr/>
            </a:pPr>
            <a:r>
              <a:rPr lang="pt-BR" sz="1800" dirty="0">
                <a:solidFill>
                  <a:schemeClr val="tx1"/>
                </a:solidFill>
                <a:latin typeface="Verdana" pitchFamily="34" charset="0"/>
              </a:rPr>
              <a:t>	No texto: De acordo com Bosi (1978)  </a:t>
            </a:r>
            <a:r>
              <a:rPr lang="pt-BR" sz="1800" dirty="0" smtClean="0">
                <a:solidFill>
                  <a:schemeClr val="tx1"/>
                </a:solidFill>
                <a:latin typeface="Verdana" pitchFamily="34" charset="0"/>
              </a:rPr>
              <a:t>ou  </a:t>
            </a:r>
            <a:r>
              <a:rPr lang="pt-BR" sz="1800" dirty="0">
                <a:solidFill>
                  <a:schemeClr val="tx1"/>
                </a:solidFill>
                <a:latin typeface="Verdana" pitchFamily="34" charset="0"/>
              </a:rPr>
              <a:t>(BOSI, 1978)</a:t>
            </a:r>
          </a:p>
          <a:p>
            <a:pPr>
              <a:spcBef>
                <a:spcPct val="50000"/>
              </a:spcBef>
              <a:defRPr/>
            </a:pPr>
            <a:endParaRPr lang="pt-BR" sz="1800" dirty="0">
              <a:solidFill>
                <a:schemeClr val="tx1"/>
              </a:solidFill>
              <a:latin typeface="Verdana" pitchFamily="34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endParaRPr lang="en-US" sz="1800" dirty="0">
              <a:solidFill>
                <a:schemeClr val="tx1"/>
              </a:solidFill>
              <a:latin typeface="Verdana" pitchFamily="34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endParaRPr lang="en-US" sz="1800" dirty="0">
              <a:solidFill>
                <a:schemeClr val="tx1"/>
              </a:solidFill>
              <a:latin typeface="Verdana" pitchFamily="34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endParaRPr lang="en-US" sz="1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endParaRPr lang="pt-BR" sz="1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539750" y="333375"/>
            <a:ext cx="2808288" cy="979488"/>
          </a:xfrm>
          <a:prstGeom prst="ellipse">
            <a:avLst/>
          </a:prstGeom>
          <a:solidFill>
            <a:schemeClr val="accent2">
              <a:lumMod val="50000"/>
            </a:schemeClr>
          </a:solidFill>
          <a:ln w="9525">
            <a:solidFill>
              <a:schemeClr val="accent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sz="3200" b="1" dirty="0">
                <a:solidFill>
                  <a:srgbClr val="FFFFFF"/>
                </a:solidFill>
              </a:rPr>
              <a:t>Autor - 3</a:t>
            </a:r>
          </a:p>
        </p:txBody>
      </p:sp>
      <p:sp>
        <p:nvSpPr>
          <p:cNvPr id="7" name="Up Arrow Callout 9"/>
          <p:cNvSpPr/>
          <p:nvPr/>
        </p:nvSpPr>
        <p:spPr>
          <a:xfrm>
            <a:off x="539750" y="3645247"/>
            <a:ext cx="7848600" cy="2232025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6342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dirty="0" smtClean="0">
                <a:solidFill>
                  <a:schemeClr val="tx2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>
              <a:lnSpc>
                <a:spcPct val="90000"/>
              </a:lnSpc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endParaRPr lang="pt-BR" dirty="0" smtClean="0">
              <a:solidFill>
                <a:schemeClr val="tx2"/>
              </a:solidFill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90000"/>
              </a:lnSpc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endParaRPr lang="pt-BR" dirty="0" smtClean="0">
              <a:solidFill>
                <a:schemeClr val="tx2"/>
              </a:solidFill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90000"/>
              </a:lnSpc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endParaRPr lang="pt-BR" dirty="0" smtClean="0">
              <a:solidFill>
                <a:schemeClr val="tx1"/>
              </a:solidFill>
              <a:latin typeface="Verdana" pitchFamily="34" charset="0"/>
            </a:endParaRPr>
          </a:p>
          <a:p>
            <a:pPr>
              <a:lnSpc>
                <a:spcPct val="90000"/>
              </a:lnSpc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dirty="0" smtClean="0">
                <a:solidFill>
                  <a:schemeClr val="tx1"/>
                </a:solidFill>
                <a:latin typeface="Verdana" pitchFamily="34" charset="0"/>
              </a:rPr>
              <a:t>Em geral, uma obra  elaborada  por  vários  autores, porém tendo um responsável (organizador, editor, compilador, etc.), a entrada da obra é feita pelo nome do responsável, seguida da abreviação, </a:t>
            </a:r>
            <a:r>
              <a:rPr lang="pt-BR" b="1" dirty="0" smtClean="0">
                <a:solidFill>
                  <a:srgbClr val="D80E69"/>
                </a:solidFill>
                <a:latin typeface="Verdana" pitchFamily="34" charset="0"/>
              </a:rPr>
              <a:t>no singular</a:t>
            </a:r>
            <a:r>
              <a:rPr lang="pt-BR" dirty="0" smtClean="0">
                <a:solidFill>
                  <a:schemeClr val="tx1"/>
                </a:solidFill>
                <a:latin typeface="Verdana" pitchFamily="34" charset="0"/>
              </a:rPr>
              <a:t>, da função a ele atribuída, entre parênteses: Coordenador (Coord.), Organizador (Org.); Adaptador (Adapt.); Editor (Ed.); Compilador (Comp.), etc. </a:t>
            </a:r>
            <a:endParaRPr lang="pt-BR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  <a:p>
            <a:pPr>
              <a:lnSpc>
                <a:spcPct val="90000"/>
              </a:lnSpc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dirty="0" smtClean="0">
                <a:solidFill>
                  <a:schemeClr val="tx1"/>
                </a:solidFill>
                <a:latin typeface="Verdana" pitchFamily="34" charset="0"/>
              </a:rPr>
              <a:t> </a:t>
            </a:r>
          </a:p>
          <a:p>
            <a:pPr>
              <a:lnSpc>
                <a:spcPct val="90000"/>
              </a:lnSpc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endParaRPr lang="pt-BR" dirty="0" smtClean="0">
              <a:solidFill>
                <a:schemeClr val="tx1"/>
              </a:solidFill>
              <a:latin typeface="Verdana" pitchFamily="34" charset="0"/>
            </a:endParaRPr>
          </a:p>
          <a:p>
            <a:pPr>
              <a:lnSpc>
                <a:spcPct val="90000"/>
              </a:lnSpc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endParaRPr lang="pt-BR" dirty="0" smtClean="0">
              <a:solidFill>
                <a:schemeClr val="tx1"/>
              </a:solidFill>
              <a:latin typeface="Verdana" pitchFamily="34" charset="0"/>
            </a:endParaRPr>
          </a:p>
          <a:p>
            <a:pPr>
              <a:lnSpc>
                <a:spcPct val="90000"/>
              </a:lnSpc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endParaRPr lang="en-US" dirty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0C08D-A2B9-4C02-BAED-D083C852A279}" type="datetime1">
              <a:rPr lang="pt-BR" smtClean="0"/>
              <a:t>20/03/2015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Programa de Capacitação da Biblioteca Universitária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8E87F-A6CC-4232-B381-A19505EA8445}" type="slidenum">
              <a:rPr lang="pt-BR" smtClean="0"/>
              <a:t>7</a:t>
            </a:fld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95288" y="1484313"/>
            <a:ext cx="8426450" cy="2632075"/>
          </a:xfrm>
          <a:prstGeom prst="rect">
            <a:avLst/>
          </a:prstGeom>
          <a:solidFill>
            <a:srgbClr val="FFFFFF"/>
          </a:solidFill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b="1" dirty="0">
                <a:solidFill>
                  <a:srgbClr val="C00000"/>
                </a:solidFill>
                <a:latin typeface="Verdana" pitchFamily="34" charset="0"/>
              </a:rPr>
              <a:t>ENTIDADE</a:t>
            </a:r>
            <a:r>
              <a:rPr lang="pt-BR" b="1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 -  </a:t>
            </a:r>
            <a:r>
              <a:rPr lang="pt-BR" b="1" dirty="0">
                <a:solidFill>
                  <a:srgbClr val="0070C0"/>
                </a:solidFill>
                <a:latin typeface="Verdana" pitchFamily="34" charset="0"/>
              </a:rPr>
              <a:t>obras de responsabilidade de, empresas, associações, congressos, seminários, órgãos governamentais, etc.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endParaRPr lang="pt-BR" sz="1800" b="1" dirty="0">
              <a:solidFill>
                <a:srgbClr val="C00000"/>
              </a:solidFill>
              <a:latin typeface="Verdana" pitchFamily="34" charset="0"/>
            </a:endParaRPr>
          </a:p>
          <a:p>
            <a:pPr lvl="1">
              <a:spcAft>
                <a:spcPts val="600"/>
              </a:spcAft>
              <a:defRPr/>
            </a:pPr>
            <a:r>
              <a:rPr lang="pt-BR" dirty="0">
                <a:solidFill>
                  <a:schemeClr val="tx1"/>
                </a:solidFill>
                <a:latin typeface="Verdana" pitchFamily="34" charset="0"/>
              </a:rPr>
              <a:t>UNIVERSIDADE FEDERAL DE SANTA CATARINA. Faculdade de Jornalismo</a:t>
            </a:r>
          </a:p>
          <a:p>
            <a:pPr lvl="1">
              <a:spcAft>
                <a:spcPts val="600"/>
              </a:spcAft>
              <a:buFont typeface="Wingdings" pitchFamily="2" charset="2"/>
              <a:buNone/>
              <a:defRPr/>
            </a:pPr>
            <a:r>
              <a:rPr lang="pt-BR" dirty="0">
                <a:solidFill>
                  <a:schemeClr val="tx1"/>
                </a:solidFill>
                <a:latin typeface="Verdana" pitchFamily="34" charset="0"/>
              </a:rPr>
              <a:t>ASSOCIAÇÃO BRASILEIRA DE NORMAS TÉCNICAS</a:t>
            </a:r>
          </a:p>
          <a:p>
            <a:pPr lvl="1">
              <a:spcAft>
                <a:spcPts val="600"/>
              </a:spcAft>
              <a:buFont typeface="Wingdings" pitchFamily="2" charset="2"/>
              <a:buNone/>
              <a:defRPr/>
            </a:pPr>
            <a:r>
              <a:rPr lang="pt-BR" dirty="0">
                <a:solidFill>
                  <a:schemeClr val="tx1"/>
                </a:solidFill>
                <a:latin typeface="Verdana" pitchFamily="34" charset="0"/>
              </a:rPr>
              <a:t>CONGRESSO BRASILEIRO DE BIBLIOTECONOMIA E DOCUMENTAÇÃO</a:t>
            </a:r>
          </a:p>
          <a:p>
            <a:pPr lvl="1">
              <a:defRPr/>
            </a:pPr>
            <a:endParaRPr lang="pt-BR" dirty="0">
              <a:solidFill>
                <a:schemeClr val="tx1"/>
              </a:solidFill>
              <a:latin typeface="Verdana" pitchFamily="34" charset="0"/>
            </a:endParaRPr>
          </a:p>
          <a:p>
            <a:pPr lvl="1">
              <a:defRPr/>
            </a:pPr>
            <a:endParaRPr lang="pt-BR" dirty="0">
              <a:solidFill>
                <a:schemeClr val="tx1"/>
              </a:solidFill>
              <a:latin typeface="Verdana" pitchFamily="34" charset="0"/>
            </a:endParaRPr>
          </a:p>
          <a:p>
            <a:pPr lvl="1">
              <a:defRPr/>
            </a:pPr>
            <a:endParaRPr lang="pt-BR" dirty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539750" y="333375"/>
            <a:ext cx="2808288" cy="8636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 w="9525">
            <a:solidFill>
              <a:schemeClr val="accent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sz="3200" b="1" dirty="0">
                <a:solidFill>
                  <a:srgbClr val="FFFFFF"/>
                </a:solidFill>
              </a:rPr>
              <a:t>Autor - 4</a:t>
            </a:r>
          </a:p>
        </p:txBody>
      </p:sp>
      <p:sp>
        <p:nvSpPr>
          <p:cNvPr id="7" name="Up Arrow Callout 9"/>
          <p:cNvSpPr/>
          <p:nvPr/>
        </p:nvSpPr>
        <p:spPr>
          <a:xfrm>
            <a:off x="1403350" y="3933825"/>
            <a:ext cx="5472113" cy="1655763"/>
          </a:xfrm>
          <a:prstGeom prst="upArrow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dirty="0" smtClean="0">
                <a:solidFill>
                  <a:schemeClr val="tx2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>
              <a:lnSpc>
                <a:spcPct val="90000"/>
              </a:lnSpc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endParaRPr lang="pt-BR" dirty="0" smtClean="0">
              <a:solidFill>
                <a:schemeClr val="tx2"/>
              </a:solidFill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90000"/>
              </a:lnSpc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endParaRPr lang="pt-BR" dirty="0" smtClean="0">
              <a:solidFill>
                <a:schemeClr val="tx2"/>
              </a:solidFill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90000"/>
              </a:lnSpc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endParaRPr lang="pt-BR" dirty="0" smtClean="0">
              <a:solidFill>
                <a:schemeClr val="tx1"/>
              </a:solidFill>
              <a:latin typeface="Verdana" pitchFamily="34" charset="0"/>
            </a:endParaRPr>
          </a:p>
          <a:p>
            <a:pPr>
              <a:lnSpc>
                <a:spcPct val="90000"/>
              </a:lnSpc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dirty="0" smtClean="0">
                <a:solidFill>
                  <a:schemeClr val="tx1"/>
                </a:solidFill>
                <a:latin typeface="Verdana" pitchFamily="34" charset="0"/>
              </a:rPr>
              <a:t>Em geral, essas obras têm entrada, pelo próprio nome, por extenso em letras maiúsculas, considerando a subordinação hierárquica, quando houver.</a:t>
            </a:r>
          </a:p>
          <a:p>
            <a:pPr>
              <a:lnSpc>
                <a:spcPct val="90000"/>
              </a:lnSpc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dirty="0" smtClean="0">
                <a:solidFill>
                  <a:schemeClr val="tx1"/>
                </a:solidFill>
                <a:latin typeface="Verdana" pitchFamily="34" charset="0"/>
              </a:rPr>
              <a:t> </a:t>
            </a:r>
          </a:p>
          <a:p>
            <a:pPr>
              <a:lnSpc>
                <a:spcPct val="90000"/>
              </a:lnSpc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endParaRPr lang="pt-BR" dirty="0" smtClean="0">
              <a:solidFill>
                <a:schemeClr val="tx1"/>
              </a:solidFill>
              <a:latin typeface="Verdana" pitchFamily="34" charset="0"/>
            </a:endParaRPr>
          </a:p>
          <a:p>
            <a:pPr>
              <a:lnSpc>
                <a:spcPct val="90000"/>
              </a:lnSpc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endParaRPr lang="pt-BR" dirty="0" smtClean="0">
              <a:solidFill>
                <a:schemeClr val="tx1"/>
              </a:solidFill>
              <a:latin typeface="Verdana" pitchFamily="34" charset="0"/>
            </a:endParaRPr>
          </a:p>
          <a:p>
            <a:pPr>
              <a:lnSpc>
                <a:spcPct val="90000"/>
              </a:lnSpc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endParaRPr lang="en-US" dirty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16A96-22AB-4AAE-B244-CC2F87E27CEA}" type="datetime1">
              <a:rPr lang="pt-BR" smtClean="0"/>
              <a:t>20/03/2015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Programa de Capacitação da Biblioteca Universitária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8E87F-A6CC-4232-B381-A19505EA8445}" type="slidenum">
              <a:rPr lang="pt-BR" smtClean="0"/>
              <a:t>8</a:t>
            </a:fld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 explicativo em forma de nuvem 4"/>
          <p:cNvSpPr/>
          <p:nvPr/>
        </p:nvSpPr>
        <p:spPr bwMode="auto">
          <a:xfrm>
            <a:off x="4427538" y="2133600"/>
            <a:ext cx="1582737" cy="434975"/>
          </a:xfrm>
          <a:prstGeom prst="cloudCallout">
            <a:avLst>
              <a:gd name="adj1" fmla="val -30145"/>
              <a:gd name="adj2" fmla="val 100769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sz="1400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Exemplos</a:t>
            </a:r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539750" y="333375"/>
            <a:ext cx="2808288" cy="7921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 w="9525">
            <a:solidFill>
              <a:schemeClr val="accent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sz="3200" b="1" dirty="0">
                <a:solidFill>
                  <a:srgbClr val="FFFFFF"/>
                </a:solidFill>
              </a:rPr>
              <a:t>Autor - 5</a:t>
            </a:r>
          </a:p>
        </p:txBody>
      </p:sp>
      <p:sp>
        <p:nvSpPr>
          <p:cNvPr id="10245" name="Retângulo 7"/>
          <p:cNvSpPr>
            <a:spLocks noChangeArrowheads="1"/>
          </p:cNvSpPr>
          <p:nvPr/>
        </p:nvSpPr>
        <p:spPr bwMode="auto">
          <a:xfrm>
            <a:off x="395288" y="1341438"/>
            <a:ext cx="8426450" cy="30400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pt-BR" b="1" dirty="0">
                <a:solidFill>
                  <a:srgbClr val="C00000"/>
                </a:solidFill>
                <a:latin typeface="Verdana" pitchFamily="34" charset="0"/>
              </a:rPr>
              <a:t>ENTIDADE GOVERNAMENTAL</a:t>
            </a:r>
            <a:endParaRPr lang="pt-BR" dirty="0">
              <a:solidFill>
                <a:schemeClr val="tx1"/>
              </a:solidFill>
              <a:latin typeface="Verdana" pitchFamily="34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pt-BR" b="1" dirty="0">
                <a:latin typeface="Arial" pitchFamily="34" charset="0"/>
              </a:rPr>
              <a:t>Obras de responsabilidade de órgãos governamentais da administração direta: Ministérios, Secretarias e outros.</a:t>
            </a:r>
            <a:endParaRPr lang="pt-BR" dirty="0">
              <a:latin typeface="Arial" pitchFamily="34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endParaRPr lang="pt-BR" sz="1800" b="1" dirty="0">
              <a:solidFill>
                <a:srgbClr val="C00000"/>
              </a:solidFill>
              <a:latin typeface="Verdana" pitchFamily="34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pt-BR" dirty="0">
                <a:solidFill>
                  <a:schemeClr val="tx1"/>
                </a:solidFill>
              </a:rPr>
              <a:t>	BRASIL.  Ministério da Educação. Secretaria de Cultura.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pt-BR" dirty="0">
                <a:solidFill>
                  <a:schemeClr val="tx1"/>
                </a:solidFill>
              </a:rPr>
              <a:t>	SANTA CATARINA. Secretaria do Trabalho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pt-BR" dirty="0">
                <a:solidFill>
                  <a:schemeClr val="tx1"/>
                </a:solidFill>
              </a:rPr>
              <a:t>	</a:t>
            </a:r>
          </a:p>
          <a:p>
            <a:pPr lvl="1"/>
            <a:endParaRPr lang="pt-BR" dirty="0">
              <a:solidFill>
                <a:schemeClr val="tx1"/>
              </a:solidFill>
              <a:latin typeface="Verdana" pitchFamily="34" charset="0"/>
            </a:endParaRPr>
          </a:p>
          <a:p>
            <a:pPr lvl="1"/>
            <a:endParaRPr lang="pt-BR" dirty="0">
              <a:solidFill>
                <a:schemeClr val="tx1"/>
              </a:solidFill>
              <a:latin typeface="Verdana" pitchFamily="34" charset="0"/>
            </a:endParaRPr>
          </a:p>
          <a:p>
            <a:pPr lvl="1"/>
            <a:endParaRPr lang="pt-BR" dirty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7" name="Up Arrow Callout 9"/>
          <p:cNvSpPr/>
          <p:nvPr/>
        </p:nvSpPr>
        <p:spPr>
          <a:xfrm>
            <a:off x="2627784" y="3356992"/>
            <a:ext cx="5473700" cy="1655762"/>
          </a:xfrm>
          <a:prstGeom prst="upArrowCallou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dirty="0" smtClean="0">
                <a:solidFill>
                  <a:schemeClr val="tx2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>
              <a:lnSpc>
                <a:spcPct val="90000"/>
              </a:lnSpc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endParaRPr lang="pt-BR" dirty="0" smtClean="0">
              <a:solidFill>
                <a:schemeClr val="tx2"/>
              </a:solidFill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90000"/>
              </a:lnSpc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endParaRPr lang="pt-BR" dirty="0" smtClean="0">
              <a:solidFill>
                <a:schemeClr val="tx2"/>
              </a:solidFill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90000"/>
              </a:lnSpc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endParaRPr lang="pt-BR" dirty="0" smtClean="0">
              <a:solidFill>
                <a:schemeClr val="tx1"/>
              </a:solidFill>
              <a:latin typeface="Verdana" pitchFamily="34" charset="0"/>
            </a:endParaRPr>
          </a:p>
          <a:p>
            <a:pPr>
              <a:lnSpc>
                <a:spcPct val="90000"/>
              </a:lnSpc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dirty="0" smtClean="0">
                <a:solidFill>
                  <a:srgbClr val="3333FF"/>
                </a:solidFill>
                <a:latin typeface="Calibri" pitchFamily="34" charset="0"/>
              </a:rPr>
              <a:t>Quando a entidade governamental tem uma denominação genérica, seu nome é precedido pelo nome da jurisdição geográfica à qual pertence, seguida do nome do órgão superior</a:t>
            </a:r>
            <a:r>
              <a:rPr lang="pt-BR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.</a:t>
            </a:r>
          </a:p>
          <a:p>
            <a:pPr>
              <a:lnSpc>
                <a:spcPct val="90000"/>
              </a:lnSpc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</a:p>
          <a:p>
            <a:pPr>
              <a:lnSpc>
                <a:spcPct val="90000"/>
              </a:lnSpc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endParaRPr lang="pt-BR" dirty="0" smtClean="0">
              <a:solidFill>
                <a:schemeClr val="tx1"/>
              </a:solidFill>
              <a:latin typeface="Verdana" pitchFamily="34" charset="0"/>
            </a:endParaRPr>
          </a:p>
          <a:p>
            <a:pPr>
              <a:lnSpc>
                <a:spcPct val="90000"/>
              </a:lnSpc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endParaRPr lang="pt-BR" dirty="0" smtClean="0">
              <a:solidFill>
                <a:schemeClr val="tx1"/>
              </a:solidFill>
              <a:latin typeface="Verdana" pitchFamily="34" charset="0"/>
            </a:endParaRPr>
          </a:p>
          <a:p>
            <a:pPr>
              <a:lnSpc>
                <a:spcPct val="90000"/>
              </a:lnSpc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endParaRPr lang="en-US" dirty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8" name="Texto explicativo retangular com cantos arredondados 7"/>
          <p:cNvSpPr/>
          <p:nvPr/>
        </p:nvSpPr>
        <p:spPr bwMode="auto">
          <a:xfrm>
            <a:off x="323528" y="3789040"/>
            <a:ext cx="1368152" cy="646986"/>
          </a:xfrm>
          <a:prstGeom prst="wedgeRoundRectCallout">
            <a:avLst>
              <a:gd name="adj1" fmla="val 44355"/>
              <a:gd name="adj2" fmla="val -111492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ts val="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dirty="0">
                <a:solidFill>
                  <a:srgbClr val="3333FF"/>
                </a:solidFill>
                <a:latin typeface="Tahoma" pitchFamily="34" charset="0"/>
              </a:rPr>
              <a:t> </a:t>
            </a:r>
            <a:r>
              <a:rPr lang="pt-BR" dirty="0" smtClean="0">
                <a:solidFill>
                  <a:srgbClr val="3333FF"/>
                </a:solidFill>
                <a:latin typeface="Tahoma" pitchFamily="34" charset="0"/>
              </a:rPr>
              <a:t>Jurisdição</a:t>
            </a:r>
          </a:p>
          <a:p>
            <a:pPr>
              <a:spcBef>
                <a:spcPts val="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pt-BR" dirty="0" smtClean="0">
                <a:solidFill>
                  <a:srgbClr val="3333FF"/>
                </a:solidFill>
                <a:latin typeface="Tahoma" pitchFamily="34" charset="0"/>
              </a:rPr>
              <a:t>geográfica </a:t>
            </a:r>
            <a:endParaRPr lang="pt-BR" dirty="0">
              <a:solidFill>
                <a:srgbClr val="3333FF"/>
              </a:solidFill>
              <a:latin typeface="Tahoma" pitchFamily="34" charset="0"/>
            </a:endParaRPr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00D66-8194-41E7-98BB-F5D23DF5233F}" type="datetime1">
              <a:rPr lang="pt-BR" smtClean="0"/>
              <a:t>20/03/2015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Programa de Capacitação da Biblioteca Universitária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8E87F-A6CC-4232-B381-A19505EA8445}" type="slidenum">
              <a:rPr lang="pt-BR" smtClean="0"/>
              <a:t>9</a:t>
            </a:fld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BU">
  <a:themeElements>
    <a:clrScheme name="Personalizada 15">
      <a:dk1>
        <a:srgbClr val="1A1818"/>
      </a:dk1>
      <a:lt1>
        <a:sysClr val="window" lastClr="FFFFFF"/>
      </a:lt1>
      <a:dk2>
        <a:srgbClr val="1F497D"/>
      </a:dk2>
      <a:lt2>
        <a:srgbClr val="FFFFFF"/>
      </a:lt2>
      <a:accent1>
        <a:srgbClr val="FFC000"/>
      </a:accent1>
      <a:accent2>
        <a:srgbClr val="8DB3E2"/>
      </a:accent2>
      <a:accent3>
        <a:srgbClr val="FFC000"/>
      </a:accent3>
      <a:accent4>
        <a:srgbClr val="A20000"/>
      </a:accent4>
      <a:accent5>
        <a:srgbClr val="1F497D"/>
      </a:accent5>
      <a:accent6>
        <a:srgbClr val="004C00"/>
      </a:accent6>
      <a:hlink>
        <a:srgbClr val="1F497D"/>
      </a:hlink>
      <a:folHlink>
        <a:srgbClr val="A20000"/>
      </a:folHlink>
    </a:clrScheme>
    <a:fontScheme name="Cívico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edian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7408</TotalTime>
  <Words>3917</Words>
  <Application>Microsoft Office PowerPoint</Application>
  <PresentationFormat>Apresentação na tela (4:3)</PresentationFormat>
  <Paragraphs>669</Paragraphs>
  <Slides>62</Slides>
  <Notes>16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62</vt:i4>
      </vt:variant>
    </vt:vector>
  </HeadingPairs>
  <TitlesOfParts>
    <vt:vector size="64" baseType="lpstr">
      <vt:lpstr>Personalizar design</vt:lpstr>
      <vt:lpstr>Tema BU</vt:lpstr>
      <vt:lpstr>Minicurso Referência e Citação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Modelos e exemplos de Referências por   Tipo de Documento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Citação: NBR10520 / 2002</vt:lpstr>
      <vt:lpstr>Apresentação do PowerPoint</vt:lpstr>
      <vt:lpstr>Apresentação do PowerPoint</vt:lpstr>
      <vt:lpstr>Apresentação do PowerPoint</vt:lpstr>
      <vt:lpstr>Autocitação???</vt:lpstr>
      <vt:lpstr>Plágio: procedimentos em caso de plágio na UFSC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ABNT</dc:title>
  <dc:creator>JBRA</dc:creator>
  <cp:lastModifiedBy>Berna</cp:lastModifiedBy>
  <cp:revision>1027</cp:revision>
  <dcterms:created xsi:type="dcterms:W3CDTF">2001-09-25T22:37:23Z</dcterms:created>
  <dcterms:modified xsi:type="dcterms:W3CDTF">2015-03-20T15:03:33Z</dcterms:modified>
</cp:coreProperties>
</file>