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theme/theme9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slideLayouts/slideLayout10.xml" ContentType="application/vnd.openxmlformats-officedocument.presentationml.slideLayout+xml"/>
  <Override PartName="/ppt/theme/theme11.xml" ContentType="application/vnd.openxmlformats-officedocument.theme+xml"/>
  <Override PartName="/ppt/slideLayouts/slideLayout1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</p:sldMasterIdLst>
  <p:notesMasterIdLst>
    <p:notesMasterId r:id="rId45"/>
  </p:notesMasterIdLst>
  <p:sldIdLst>
    <p:sldId id="256" r:id="rId13"/>
    <p:sldId id="257" r:id="rId14"/>
    <p:sldId id="284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81" r:id="rId29"/>
    <p:sldId id="271" r:id="rId30"/>
    <p:sldId id="282" r:id="rId31"/>
    <p:sldId id="285" r:id="rId32"/>
    <p:sldId id="272" r:id="rId33"/>
    <p:sldId id="273" r:id="rId34"/>
    <p:sldId id="274" r:id="rId35"/>
    <p:sldId id="283" r:id="rId36"/>
    <p:sldId id="275" r:id="rId37"/>
    <p:sldId id="276" r:id="rId38"/>
    <p:sldId id="286" r:id="rId39"/>
    <p:sldId id="277" r:id="rId40"/>
    <p:sldId id="278" r:id="rId41"/>
    <p:sldId id="279" r:id="rId42"/>
    <p:sldId id="280" r:id="rId43"/>
    <p:sldId id="287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g23tHOCKjN7aqL2TNyMyGsj8w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-7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customschemas.google.com/relationships/presentationmetadata" Target="metadata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785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6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8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5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2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sz="19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4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8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2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200"/>
              <a:buFont typeface="Gill Sans"/>
              <a:buNone/>
              <a:defRPr sz="22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body" idx="1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60" algn="l"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marL="914400" lvl="1" indent="-406400" algn="l"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100"/>
              <a:buFont typeface="Gill Sans"/>
              <a:buNone/>
              <a:defRPr sz="21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</p:sp>
      <p:sp>
        <p:nvSpPr>
          <p:cNvPr id="154" name="Google Shape;154;p44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marL="914400" lvl="1" indent="-304800" algn="l"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0.xml"/><Relationship Id="rId3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1.xml"/><Relationship Id="rId3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5.xml"/><Relationship Id="rId3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6.xml"/><Relationship Id="rId3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7.xml"/><Relationship Id="rId3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8.xml"/><Relationship Id="rId3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9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6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6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9;p26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6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26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274300" rIns="91425" bIns="45700" anchor="t" anchorCtr="0">
            <a:norm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Google Shape;144;p43"/>
          <p:cNvSpPr/>
          <p:nvPr/>
        </p:nvSpPr>
        <p:spPr>
          <a:xfrm rot="-2160000">
            <a:off x="396875" y="954087"/>
            <a:ext cx="685800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rgbClr val="EBDAB1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3"/>
          <p:cNvSpPr/>
          <p:nvPr/>
        </p:nvSpPr>
        <p:spPr>
          <a:xfrm rot="2160000" flipH="1">
            <a:off x="5003800" y="936625"/>
            <a:ext cx="649287" cy="204787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399" dir="3299947" sx="96000" sy="96000">
              <a:schemeClr val="lt2">
                <a:alpha val="19607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5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5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45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5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7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7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9" name="Google Shape;179;p47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7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8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2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3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2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2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32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3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3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p33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07F93">
                <a:alpha val="59607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7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7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7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37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7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/>
          <p:nvPr/>
        </p:nvSpPr>
        <p:spPr>
          <a:xfrm>
            <a:off x="1014412" y="0"/>
            <a:ext cx="812958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9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Gill Sans"/>
              <a:buNone/>
              <a:defRPr sz="1200" b="0" i="0" u="none">
                <a:solidFill>
                  <a:srgbClr val="B5A7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brasil.com/topico/10610346/artigo-225-do-decreto-lei-n-2848-de-07-de-dezembro-de-1940" TargetMode="External"/><Relationship Id="rId4" Type="http://schemas.openxmlformats.org/officeDocument/2006/relationships/hyperlink" Target="http://www.jusbrasil.com/topico/10610306/par%C3%A1grafo-1-artigo-225-do-decreto-lei-n-2848-de-07-de-dezembro-de-1940" TargetMode="External"/><Relationship Id="rId5" Type="http://schemas.openxmlformats.org/officeDocument/2006/relationships/hyperlink" Target="http://www.jusbrasil.com/topico/10610422/inciso-ii-do-par%C3%A1grafo-1-do-artigo-225-do-decreto-lei-n-2848-de-07-de-dezembro-de-1940" TargetMode="External"/><Relationship Id="rId6" Type="http://schemas.openxmlformats.org/officeDocument/2006/relationships/hyperlink" Target="http://www.jusbrasil.com/legislacao/91614/c%C3%B3digo-penal-decreto-lei-2848-4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usbrasil.com/legislacao/109222/lei-de-execu%C3%A7%C3%A3o-penal-lei-7210-84" TargetMode="External"/><Relationship Id="rId3" Type="http://schemas.openxmlformats.org/officeDocument/2006/relationships/hyperlink" Target="http://www.jusbrasil.com/topico/11683298/artigo-183-da-lei-n-7210-de-11-de-julho-de-198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>
            <a:spLocks noGrp="1"/>
          </p:cNvSpPr>
          <p:nvPr>
            <p:ph type="ctrTitle"/>
          </p:nvPr>
        </p:nvSpPr>
        <p:spPr>
          <a:xfrm>
            <a:off x="1431925" y="360362"/>
            <a:ext cx="7407275" cy="147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Sonâmbulos Assassinos:</a:t>
            </a:r>
            <a:endParaRPr/>
          </a:p>
        </p:txBody>
      </p:sp>
      <p:sp>
        <p:nvSpPr>
          <p:cNvPr id="197" name="Google Shape;197;p1"/>
          <p:cNvSpPr txBox="1">
            <a:spLocks noGrp="1"/>
          </p:cNvSpPr>
          <p:nvPr>
            <p:ph type="subTitle" idx="1"/>
          </p:nvPr>
        </p:nvSpPr>
        <p:spPr>
          <a:xfrm>
            <a:off x="1431925" y="1849437"/>
            <a:ext cx="740727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2600" b="0" i="0" u="none">
                <a:solidFill>
                  <a:srgbClr val="320E04"/>
                </a:solidFill>
                <a:latin typeface="Gill Sans"/>
                <a:ea typeface="Gill Sans"/>
                <a:cs typeface="Gill Sans"/>
                <a:sym typeface="Gill Sans"/>
              </a:rPr>
              <a:t>Criminosos ou doentes?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(6)</a:t>
            </a:r>
            <a:endParaRPr/>
          </a:p>
        </p:txBody>
      </p:sp>
      <p:sp>
        <p:nvSpPr>
          <p:cNvPr id="247" name="Google Shape;247;p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afirmou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histórico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foi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privado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inconsciente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momento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. No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entanto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verificou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-se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tentou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ocultar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provas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:  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polícia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encontrou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faca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roupas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ensanguentadas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botas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luvas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roupas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íntimas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dentro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recipiente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Tupperware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escondido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carro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Além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disso, entre 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esfaqueamento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e 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afogamento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vizinho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testemunhou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mandando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cão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deitar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um possível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sinal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consciência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500" dirty="0"/>
          </a:p>
          <a:p>
            <a:pPr marL="8255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O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júri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considerou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culpado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primeiro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grau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1999.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</a:t>
            </a:r>
            <a:r>
              <a:rPr lang="en-US" sz="35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de Casos (6)</a:t>
            </a:r>
            <a:br>
              <a:rPr lang="en-US" sz="35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200" i="1" u="none" dirty="0">
                <a:solidFill>
                  <a:srgbClr val="572314"/>
                </a:solidFill>
                <a:sym typeface="Gill Sans"/>
              </a:rPr>
              <a:t>Scott </a:t>
            </a:r>
            <a:r>
              <a:rPr lang="en-US" sz="3200" i="1" u="none" dirty="0" err="1">
                <a:solidFill>
                  <a:srgbClr val="572314"/>
                </a:solidFill>
                <a:sym typeface="Gill Sans"/>
              </a:rPr>
              <a:t>Falater</a:t>
            </a:r>
            <a:endParaRPr dirty="0"/>
          </a:p>
        </p:txBody>
      </p:sp>
      <p:pic>
        <p:nvPicPr>
          <p:cNvPr id="253" name="Google Shape;253;p10" descr="sleepwalking-kill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69485" r="-69484"/>
          <a:stretch/>
        </p:blipFill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(7)</a:t>
            </a:r>
            <a:endParaRPr/>
          </a:p>
        </p:txBody>
      </p:sp>
      <p:sp>
        <p:nvSpPr>
          <p:cNvPr id="259" name="Google Shape;259;p1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None/>
            </a:pPr>
            <a:r>
              <a:rPr lang="en-US" sz="3200" b="1" i="1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California v. Reitz</a:t>
            </a:r>
            <a:r>
              <a:rPr lang="en-US" sz="32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Stephen Reitz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matou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amante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Eva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Weinfurtner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uma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casada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40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anos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deveria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fuga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romântica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a Catalina Island,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2001.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esmagou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cabeça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com um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vaso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flores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deixando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cacos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couro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cabeludo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deslocou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braço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 smtClean="0">
                <a:solidFill>
                  <a:schemeClr val="dk1"/>
                </a:solidFill>
                <a:sym typeface="Gill Sans"/>
              </a:rPr>
              <a:t>perfurou</a:t>
            </a:r>
            <a:r>
              <a:rPr lang="en-US" sz="2300" b="0" i="0" u="none" dirty="0" smtClean="0">
                <a:solidFill>
                  <a:schemeClr val="dk1"/>
                </a:solidFill>
                <a:sym typeface="Gill Sans"/>
              </a:rPr>
              <a:t>-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a com um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garfo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plástico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fraturou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pulso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costelas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mandíbula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ossos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da face 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crânio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e,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empunhando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canivete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deixou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três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facadas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abertas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parte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trás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pescoço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3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Reitz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à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polícia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nenhuma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lembrança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embora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através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" flashbacks ", se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recorda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acreditava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estar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brigando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com um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intruso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300" dirty="0"/>
          </a:p>
          <a:p>
            <a:pPr marL="365125" marR="0" lvl="0" indent="-18097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300" b="0" i="0" u="none" dirty="0">
              <a:solidFill>
                <a:schemeClr val="dk1"/>
              </a:solidFill>
              <a:sym typeface="Gill Sans"/>
            </a:endParaRPr>
          </a:p>
          <a:p>
            <a:pPr marL="365125" marR="0" lvl="0" indent="-180975" algn="just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300" b="0" i="0" u="none" dirty="0">
              <a:solidFill>
                <a:schemeClr val="dk1"/>
              </a:solidFill>
              <a:sym typeface="Gill Sans"/>
            </a:endParaRPr>
          </a:p>
        </p:txBody>
      </p:sp>
      <p:pic>
        <p:nvPicPr>
          <p:cNvPr id="260" name="Google Shape;260;p11" descr="040625reitz-mu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8237" y="274637"/>
            <a:ext cx="1047750" cy="1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(7)</a:t>
            </a:r>
            <a:endParaRPr/>
          </a:p>
        </p:txBody>
      </p:sp>
      <p:sp>
        <p:nvSpPr>
          <p:cNvPr id="266" name="Google Shape;266;p1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Reitz,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trabalhado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como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pescador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comercial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à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polícia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ferimentos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faca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pescoço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Weinfurtner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eram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quase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idênticos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aos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pescadores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usam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matar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tubarões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. No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julgamento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pais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testemunharam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afirmando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sido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sonâmbulo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desde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infância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600" dirty="0"/>
          </a:p>
          <a:p>
            <a:pPr marL="8255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jurados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acreditaram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Eles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condenaram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Reitz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primeiro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grau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2004. A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decisão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provavelmente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influenciada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pelo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histórico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violência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contra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Weinfurtner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incluindo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incidente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invadido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apartamento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dela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com uma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faca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dizendo-lhe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iria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estripá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-la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como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600" b="0" i="0" u="none" dirty="0" err="1">
                <a:solidFill>
                  <a:schemeClr val="dk1"/>
                </a:solidFill>
                <a:sym typeface="Gill Sans"/>
              </a:rPr>
              <a:t>peixe</a:t>
            </a:r>
            <a:r>
              <a:rPr lang="en-US" sz="26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No Brasil</a:t>
            </a: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Na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cidade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Guarulhos-SP um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garoto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13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anos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atacou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matou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irmã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26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anos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facadas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enquanto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dormia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pai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também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atacado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conseguiu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deter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garoto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.</a:t>
            </a:r>
            <a:endParaRPr sz="24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i="0" u="none" dirty="0" smtClean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400" i="0" u="none" dirty="0" err="1" smtClean="0">
                <a:solidFill>
                  <a:schemeClr val="dk1"/>
                </a:solidFill>
                <a:sym typeface="Gill Sans"/>
              </a:rPr>
              <a:t>midia</a:t>
            </a:r>
            <a:r>
              <a:rPr lang="en-US" sz="2400" i="0" u="none" dirty="0" smtClean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 smtClean="0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400" i="0" u="none" dirty="0" smtClean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 smtClean="0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i="0" u="none" dirty="0" smtClean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se </a:t>
            </a:r>
            <a:r>
              <a:rPr lang="en-US" sz="2400" i="0" u="none" dirty="0" err="1" smtClean="0">
                <a:solidFill>
                  <a:schemeClr val="dk1"/>
                </a:solidFill>
                <a:sym typeface="Gill Sans"/>
              </a:rPr>
              <a:t>tratava</a:t>
            </a:r>
            <a:r>
              <a:rPr lang="en-US" sz="2400" i="0" u="none" dirty="0" smtClean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do “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primeiro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caso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registrado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Brasil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”. As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autoridades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disseram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esse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caso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muito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raro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mundo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4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garoto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iria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ser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submetido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exames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comprovação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patologia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4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Segundo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pai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filho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realmente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estado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lembra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nada do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aconteceu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ainda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garoto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está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estado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choque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.</a:t>
            </a:r>
            <a:endParaRPr sz="24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Como se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trata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um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menor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garoto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enquadrado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Código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Penal, mas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poderá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pegar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até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3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anos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internação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sym typeface="Gill Sans"/>
              </a:rPr>
              <a:t>Fundação</a:t>
            </a:r>
            <a:r>
              <a:rPr lang="en-US" sz="2400" i="0" u="none" dirty="0">
                <a:solidFill>
                  <a:schemeClr val="dk1"/>
                </a:solidFill>
                <a:sym typeface="Gill Sans"/>
              </a:rPr>
              <a:t> Casa. 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600"/>
              <a:buFont typeface="Gill Sans"/>
              <a:buNone/>
            </a:pPr>
            <a:r>
              <a:rPr lang="en-US" sz="36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Sexsomnia (Sonambulismo sexual)</a:t>
            </a:r>
            <a:endParaRPr/>
          </a:p>
        </p:txBody>
      </p:sp>
      <p:sp>
        <p:nvSpPr>
          <p:cNvPr id="278" name="Google Shape;278;p14"/>
          <p:cNvSpPr txBox="1">
            <a:spLocks noGrp="1"/>
          </p:cNvSpPr>
          <p:nvPr>
            <p:ph type="body" idx="1"/>
          </p:nvPr>
        </p:nvSpPr>
        <p:spPr>
          <a:xfrm>
            <a:off x="5260975" y="1447800"/>
            <a:ext cx="367347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episódio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seriado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House, uma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solteira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mora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sozinha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apresenta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sinais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claros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atividade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sexual (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chupões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pescoço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joelhos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esfolados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até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aborto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espontâneo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).</a:t>
            </a:r>
            <a:endParaRPr sz="2200" dirty="0"/>
          </a:p>
          <a:p>
            <a:pPr marL="8255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era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vizinha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cima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do ex-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namorado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crise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sexsomnia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ia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até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lá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–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dormindo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– 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transava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com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200" dirty="0"/>
          </a:p>
        </p:txBody>
      </p:sp>
      <p:sp>
        <p:nvSpPr>
          <p:cNvPr id="279" name="Google Shape;279;p14" descr="2Q==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4" descr="2Q=="/>
          <p:cNvSpPr txBox="1"/>
          <p:nvPr/>
        </p:nvSpPr>
        <p:spPr>
          <a:xfrm>
            <a:off x="155575" y="460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4" descr="2Q=="/>
          <p:cNvSpPr txBox="1"/>
          <p:nvPr/>
        </p:nvSpPr>
        <p:spPr>
          <a:xfrm>
            <a:off x="5846762" y="3511550"/>
            <a:ext cx="2466975" cy="184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4" descr="images (1)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2901" y="2093064"/>
            <a:ext cx="4200525" cy="326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Sexsomnia</a:t>
            </a:r>
            <a:endParaRPr dirty="0"/>
          </a:p>
        </p:txBody>
      </p:sp>
      <p:sp>
        <p:nvSpPr>
          <p:cNvPr id="288" name="Google Shape;28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Um tribunal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apelações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Ontário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confirmou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absolvição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um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Toronto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acusado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agressão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sexual enquanto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bêbado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 semi-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adormecido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2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juízes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disseram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depoimento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médico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corroborou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defesa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Jan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Luedecke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de 35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anos</a:t>
            </a:r>
            <a:endParaRPr sz="22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Luedecke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testemunhou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bebido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muito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dois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dias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festa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uma casa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Toronto,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incidente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ocorreu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2003.</a:t>
            </a:r>
            <a:endParaRPr sz="22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vítima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apresentou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queixa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declarando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Luedecke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estavam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dormindo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sofá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forma de L.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acordou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com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cima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dela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mas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parecia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muito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confuso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empurrou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relatório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2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None/>
            </a:pP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Lüdecke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testemunhou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já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tido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experiências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semelhantes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com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namoradas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isso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geralmente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causado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privação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estresse</a:t>
            </a:r>
            <a:r>
              <a:rPr lang="en-US" sz="22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200" b="0" i="0" u="none" dirty="0" err="1">
                <a:solidFill>
                  <a:schemeClr val="dk1"/>
                </a:solidFill>
                <a:sym typeface="Gill Sans"/>
              </a:rPr>
              <a:t>álcool</a:t>
            </a:r>
            <a:r>
              <a:rPr lang="en-US" sz="14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Sexsomnia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0" lvl="0" indent="0" algn="just">
              <a:lnSpc>
                <a:spcPct val="80000"/>
              </a:lnSpc>
              <a:buSzPts val="1120"/>
              <a:buNone/>
            </a:pPr>
            <a:r>
              <a:rPr lang="en-US" sz="2300" dirty="0" smtClean="0"/>
              <a:t>"</a:t>
            </a:r>
            <a:r>
              <a:rPr lang="en-US" sz="2300" dirty="0" err="1"/>
              <a:t>Nós</a:t>
            </a:r>
            <a:r>
              <a:rPr lang="en-US" sz="2300" dirty="0"/>
              <a:t> </a:t>
            </a:r>
            <a:r>
              <a:rPr lang="en-US" sz="2300" dirty="0" err="1"/>
              <a:t>temos</a:t>
            </a:r>
            <a:r>
              <a:rPr lang="en-US" sz="2300" dirty="0"/>
              <a:t> casos de pessoas </a:t>
            </a:r>
            <a:r>
              <a:rPr lang="en-US" sz="2300" dirty="0" err="1"/>
              <a:t>que</a:t>
            </a:r>
            <a:r>
              <a:rPr lang="en-US" sz="2300" dirty="0"/>
              <a:t> </a:t>
            </a:r>
            <a:r>
              <a:rPr lang="en-US" sz="2300" dirty="0" err="1"/>
              <a:t>preparam</a:t>
            </a:r>
            <a:r>
              <a:rPr lang="en-US" sz="2300" dirty="0"/>
              <a:t> as </a:t>
            </a:r>
            <a:r>
              <a:rPr lang="en-US" sz="2300" dirty="0" err="1"/>
              <a:t>refeições</a:t>
            </a:r>
            <a:r>
              <a:rPr lang="en-US" sz="2300" dirty="0"/>
              <a:t> </a:t>
            </a:r>
            <a:r>
              <a:rPr lang="en-US" sz="2300" dirty="0" err="1"/>
              <a:t>durante</a:t>
            </a:r>
            <a:r>
              <a:rPr lang="en-US" sz="2300" dirty="0"/>
              <a:t> o </a:t>
            </a:r>
            <a:r>
              <a:rPr lang="en-US" sz="2300" dirty="0" err="1"/>
              <a:t>sono</a:t>
            </a:r>
            <a:r>
              <a:rPr lang="en-US" sz="2300" dirty="0"/>
              <a:t>", </a:t>
            </a:r>
            <a:r>
              <a:rPr lang="en-US" sz="2300" dirty="0" err="1"/>
              <a:t>disse</a:t>
            </a:r>
            <a:r>
              <a:rPr lang="en-US" sz="2300" dirty="0"/>
              <a:t> o Dr. Mark </a:t>
            </a:r>
            <a:r>
              <a:rPr lang="en-US" sz="2300" dirty="0" err="1"/>
              <a:t>Mahowal</a:t>
            </a:r>
            <a:r>
              <a:rPr lang="en-US" sz="2300" dirty="0"/>
              <a:t>, </a:t>
            </a:r>
            <a:r>
              <a:rPr lang="en-US" sz="2300" dirty="0" err="1"/>
              <a:t>diretor</a:t>
            </a:r>
            <a:r>
              <a:rPr lang="en-US" sz="2300" dirty="0"/>
              <a:t> Minnesota Regional Sleep Disorders Center. "</a:t>
            </a:r>
            <a:r>
              <a:rPr lang="en-US" sz="2300" dirty="0" err="1"/>
              <a:t>Tivemos</a:t>
            </a:r>
            <a:r>
              <a:rPr lang="en-US" sz="2300" dirty="0"/>
              <a:t> pessoas </a:t>
            </a:r>
            <a:r>
              <a:rPr lang="en-US" sz="2300" dirty="0" err="1"/>
              <a:t>que</a:t>
            </a:r>
            <a:r>
              <a:rPr lang="en-US" sz="2300" dirty="0"/>
              <a:t> </a:t>
            </a:r>
            <a:r>
              <a:rPr lang="en-US" sz="2300" dirty="0" err="1"/>
              <a:t>dirigem</a:t>
            </a:r>
            <a:r>
              <a:rPr lang="en-US" sz="2300" dirty="0"/>
              <a:t> </a:t>
            </a:r>
            <a:r>
              <a:rPr lang="en-US" sz="2300" dirty="0" err="1"/>
              <a:t>longas</a:t>
            </a:r>
            <a:r>
              <a:rPr lang="en-US" sz="2300" dirty="0"/>
              <a:t> </a:t>
            </a:r>
            <a:r>
              <a:rPr lang="en-US" sz="2300" dirty="0" err="1"/>
              <a:t>distâncias</a:t>
            </a:r>
            <a:r>
              <a:rPr lang="en-US" sz="2300" dirty="0"/>
              <a:t> </a:t>
            </a:r>
            <a:r>
              <a:rPr lang="en-US" sz="2300" dirty="0" err="1"/>
              <a:t>em</a:t>
            </a:r>
            <a:r>
              <a:rPr lang="en-US" sz="2300" dirty="0"/>
              <a:t> </a:t>
            </a:r>
            <a:r>
              <a:rPr lang="en-US" sz="2300" dirty="0" err="1"/>
              <a:t>seu</a:t>
            </a:r>
            <a:r>
              <a:rPr lang="en-US" sz="2300" dirty="0"/>
              <a:t> </a:t>
            </a:r>
            <a:r>
              <a:rPr lang="en-US" sz="2300" dirty="0" err="1"/>
              <a:t>sono</a:t>
            </a:r>
            <a:r>
              <a:rPr lang="en-US" sz="2300" dirty="0"/>
              <a:t>. </a:t>
            </a:r>
            <a:r>
              <a:rPr lang="en-US" sz="2300" dirty="0" err="1"/>
              <a:t>Tivemos</a:t>
            </a:r>
            <a:r>
              <a:rPr lang="en-US" sz="2300" dirty="0"/>
              <a:t> pessoas </a:t>
            </a:r>
            <a:r>
              <a:rPr lang="en-US" sz="2300" dirty="0" err="1"/>
              <a:t>que</a:t>
            </a:r>
            <a:r>
              <a:rPr lang="en-US" sz="2300" dirty="0"/>
              <a:t> </a:t>
            </a:r>
            <a:r>
              <a:rPr lang="en-US" sz="2300" dirty="0" err="1"/>
              <a:t>vão</a:t>
            </a:r>
            <a:r>
              <a:rPr lang="en-US" sz="2300" dirty="0"/>
              <a:t> </a:t>
            </a:r>
            <a:r>
              <a:rPr lang="en-US" sz="2300" dirty="0" err="1"/>
              <a:t>ao</a:t>
            </a:r>
            <a:r>
              <a:rPr lang="en-US" sz="2300" dirty="0"/>
              <a:t> </a:t>
            </a:r>
            <a:r>
              <a:rPr lang="en-US" sz="2300" dirty="0" err="1"/>
              <a:t>lado</a:t>
            </a:r>
            <a:r>
              <a:rPr lang="en-US" sz="2300" dirty="0"/>
              <a:t> </a:t>
            </a:r>
            <a:r>
              <a:rPr lang="en-US" sz="2300" dirty="0" err="1"/>
              <a:t>para</a:t>
            </a:r>
            <a:r>
              <a:rPr lang="en-US" sz="2300" dirty="0"/>
              <a:t> </a:t>
            </a:r>
            <a:r>
              <a:rPr lang="en-US" sz="2300" dirty="0" err="1"/>
              <a:t>pedir</a:t>
            </a:r>
            <a:r>
              <a:rPr lang="en-US" sz="2300" dirty="0"/>
              <a:t> uma </a:t>
            </a:r>
            <a:r>
              <a:rPr lang="en-US" sz="2300" dirty="0" err="1"/>
              <a:t>xícara</a:t>
            </a:r>
            <a:r>
              <a:rPr lang="en-US" sz="2300" dirty="0"/>
              <a:t> de </a:t>
            </a:r>
            <a:r>
              <a:rPr lang="en-US" sz="2300" dirty="0" err="1"/>
              <a:t>açúcar</a:t>
            </a:r>
            <a:r>
              <a:rPr lang="en-US" sz="2300" dirty="0"/>
              <a:t> </a:t>
            </a:r>
            <a:r>
              <a:rPr lang="en-US" sz="2300" dirty="0" err="1"/>
              <a:t>em</a:t>
            </a:r>
            <a:r>
              <a:rPr lang="en-US" sz="2300" dirty="0"/>
              <a:t> </a:t>
            </a:r>
            <a:r>
              <a:rPr lang="en-US" sz="2300" dirty="0" err="1"/>
              <a:t>seu</a:t>
            </a:r>
            <a:r>
              <a:rPr lang="en-US" sz="2300" dirty="0"/>
              <a:t> </a:t>
            </a:r>
            <a:r>
              <a:rPr lang="en-US" sz="2300" dirty="0" err="1"/>
              <a:t>sono</a:t>
            </a:r>
            <a:r>
              <a:rPr lang="en-US" sz="2300" dirty="0"/>
              <a:t>. E </a:t>
            </a:r>
            <a:r>
              <a:rPr lang="en-US" sz="2300" dirty="0" err="1"/>
              <a:t>não</a:t>
            </a:r>
            <a:r>
              <a:rPr lang="en-US" sz="2300" dirty="0"/>
              <a:t> </a:t>
            </a:r>
            <a:r>
              <a:rPr lang="en-US" sz="2300" dirty="0" err="1"/>
              <a:t>há</a:t>
            </a:r>
            <a:r>
              <a:rPr lang="en-US" sz="2300" dirty="0"/>
              <a:t> </a:t>
            </a:r>
            <a:r>
              <a:rPr lang="en-US" sz="2300" dirty="0" err="1"/>
              <a:t>nenhuma</a:t>
            </a:r>
            <a:r>
              <a:rPr lang="en-US" sz="2300" dirty="0"/>
              <a:t> </a:t>
            </a:r>
            <a:r>
              <a:rPr lang="en-US" sz="2300" dirty="0" err="1"/>
              <a:t>dúvida</a:t>
            </a:r>
            <a:r>
              <a:rPr lang="en-US" sz="2300" dirty="0"/>
              <a:t> </a:t>
            </a:r>
            <a:r>
              <a:rPr lang="en-US" sz="2300" dirty="0" err="1"/>
              <a:t>sobre</a:t>
            </a:r>
            <a:r>
              <a:rPr lang="en-US" sz="2300" dirty="0"/>
              <a:t> o </a:t>
            </a:r>
            <a:r>
              <a:rPr lang="en-US" sz="2300" dirty="0" err="1"/>
              <a:t>fato</a:t>
            </a:r>
            <a:r>
              <a:rPr lang="en-US" sz="2300" dirty="0"/>
              <a:t> de </a:t>
            </a:r>
            <a:r>
              <a:rPr lang="en-US" sz="2300" dirty="0" err="1"/>
              <a:t>que</a:t>
            </a:r>
            <a:r>
              <a:rPr lang="en-US" sz="2300" dirty="0"/>
              <a:t> as pessoas </a:t>
            </a:r>
            <a:r>
              <a:rPr lang="en-US" sz="2300" dirty="0" err="1"/>
              <a:t>podem</a:t>
            </a:r>
            <a:r>
              <a:rPr lang="en-US" sz="2300" dirty="0"/>
              <a:t> </a:t>
            </a:r>
            <a:r>
              <a:rPr lang="en-US" sz="2300" dirty="0" err="1"/>
              <a:t>ter</a:t>
            </a:r>
            <a:r>
              <a:rPr lang="en-US" sz="2300" dirty="0"/>
              <a:t> </a:t>
            </a:r>
            <a:r>
              <a:rPr lang="en-US" sz="2300" dirty="0" err="1"/>
              <a:t>atividade</a:t>
            </a:r>
            <a:r>
              <a:rPr lang="en-US" sz="2300" dirty="0"/>
              <a:t> sexual </a:t>
            </a:r>
            <a:r>
              <a:rPr lang="en-US" sz="2300" dirty="0" err="1"/>
              <a:t>durante</a:t>
            </a:r>
            <a:r>
              <a:rPr lang="en-US" sz="2300" dirty="0"/>
              <a:t> o </a:t>
            </a:r>
            <a:r>
              <a:rPr lang="en-US" sz="2300" dirty="0" err="1"/>
              <a:t>sono</a:t>
            </a:r>
            <a:r>
              <a:rPr lang="en-US" sz="2300" dirty="0"/>
              <a:t> </a:t>
            </a:r>
            <a:r>
              <a:rPr lang="en-US" sz="2300" dirty="0" err="1"/>
              <a:t>sem</a:t>
            </a:r>
            <a:r>
              <a:rPr lang="en-US" sz="2300" dirty="0"/>
              <a:t> </a:t>
            </a:r>
            <a:r>
              <a:rPr lang="en-US" sz="2300" dirty="0" err="1"/>
              <a:t>consciência</a:t>
            </a:r>
            <a:r>
              <a:rPr lang="en-US" sz="2300" dirty="0"/>
              <a:t> </a:t>
            </a:r>
            <a:r>
              <a:rPr lang="en-US" sz="2300" dirty="0" err="1"/>
              <a:t>dela</a:t>
            </a:r>
            <a:r>
              <a:rPr lang="en-US" sz="2300" dirty="0"/>
              <a:t>."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4VY7bmXIAI7b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96" y="1967433"/>
            <a:ext cx="3561101" cy="35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55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</a:pPr>
            <a:r>
              <a:rPr lang="en-US" sz="40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Sexsomnia</a:t>
            </a:r>
            <a:r>
              <a:rPr lang="en-US" sz="40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lang="en-US" sz="40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jurisprudência</a:t>
            </a:r>
            <a:r>
              <a:rPr lang="en-US" sz="40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dirty="0"/>
          </a:p>
        </p:txBody>
      </p:sp>
      <p:sp>
        <p:nvSpPr>
          <p:cNvPr id="295" name="Google Shape;29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r>
              <a:rPr lang="en-US" sz="1600" b="1" i="0" u="none" dirty="0">
                <a:solidFill>
                  <a:schemeClr val="dk1"/>
                </a:solidFill>
                <a:sym typeface="Gill Sans"/>
              </a:rPr>
              <a:t>E M E N T A           </a:t>
            </a:r>
            <a:endParaRPr sz="1600" dirty="0"/>
          </a:p>
          <a:p>
            <a:pPr marL="8255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APELAÇÃO CRIMINAL  ESTUPRO  VÍTIMA MENOR DE 14 ANOS DE IDADE  VIOLÊNCIA PRESUMIDA  PRELIMINAR  ILEGITIMIDADE DO MINISTÉRIO PÚBLICO  ABUSO REALIZADO POR PADRASTO  AÇÃO PENAL PÚBLICA INCONDICIONADA  APLICAÇÃO DO ART. </a:t>
            </a:r>
            <a:r>
              <a:rPr lang="en-US" sz="1600" i="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225</a:t>
            </a: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APELAÇÃO CRIMINAL  ESTUPRO  VÍTIMA MENOR DE 14 ANOS DE IDADE  VIOLÊNCIA PRESUMIDA  PRELIMINAR  ILEGITIMIDADE DO MINISTÉRIO PÚBLICO  ABUSO REALIZADO POR PADRASTO  AÇÃO PENAL PÚBLICA INCONDICIONADA  APLICAÇÃO DO ART. 225, </a:t>
            </a:r>
            <a:r>
              <a:rPr lang="en-US" sz="1600" i="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§ 1º</a:t>
            </a: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APELAÇÃO CRIMINAL  ESTUPRO  VÍTIMA MENOR DE 14 ANOS DE IDADE  VIOLÊNCIA PRESUMIDA  PRELIMINAR  ILEGITIMIDADE DO MINISTÉRIO PÚBLICO  ABUSO REALIZADO POR PADRASTO  AÇÃO PENAL PÚBLICA INCONDICIONADA  APLICAÇÃO DO ART. 225, § 1º, </a:t>
            </a:r>
            <a:r>
              <a:rPr lang="en-US" sz="1600" i="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II</a:t>
            </a: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APELAÇÃO CRIMINAL  ESTUPRO  VÍTIMA MENOR DE 14 ANOS DE IDADE  VIOLÊNCIA PRESUMIDA  PRELIMINAR  ILEGITIMIDADE DO MINISTÉRIO PÚBLICO  ABUSO REALIZADO POR PADRASTO  AÇÃO PENAL PÚBLICA INCONDICIONADA  APLICAÇÃO DO ART. 225, § 1º, II, DO </a:t>
            </a:r>
            <a:r>
              <a:rPr lang="en-US" sz="1600" i="0" u="sng" dirty="0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CÓDIGO PENAL</a:t>
            </a: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  AFASTADA  PRELIMINAR  ALEGADOS CERCEAMENTOS DE DEFESA  </a:t>
            </a:r>
            <a:r>
              <a:rPr lang="en-US" sz="1600" i="0" u="sng" dirty="0">
                <a:solidFill>
                  <a:schemeClr val="dk1"/>
                </a:solidFill>
                <a:sym typeface="Gill Sans"/>
              </a:rPr>
              <a:t>AUSÊNCIA DE EXAME PERICIAL QUE COMPROVE O SONAMBULISMO</a:t>
            </a:r>
            <a:r>
              <a:rPr lang="en-US" sz="1600" i="0" u="none" dirty="0">
                <a:solidFill>
                  <a:schemeClr val="dk1"/>
                </a:solidFill>
                <a:sym typeface="Gill Sans"/>
              </a:rPr>
              <a:t>  INDEFERIMENTO DE NOVA INQUIRIÇÃO DA VÍTIMA E DE SUA GENITORA  INDEFERIMENTO DO PEDIDO PARA OITIVA DE NOVAS TESTEMUNHAS  AFASTADAS  MÉRITO  MATERIALIDADE COMPROVADA  AUTORIA  DECLARAÇÃO DA VÍTIMA EM CONSONÂNCIA COM OS DEPOIMENTOS DA MÃE E DA ASSISTENTE SOCIAL  PROVA SUFICIENTE  CONDENAÇÃO MANTIDA  PRETENDIDA DESCLASSIFICAÇÃO PARA A MODALIDADE TENTADA  IMPOSSIBILIDADE  CONSUMAÇÃO CARACTERIZADA  RECURSO IMPROVIDO</a:t>
            </a:r>
            <a:r>
              <a:rPr lang="en-US" sz="160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/>
              <a:t>Sexsomnia</a:t>
            </a:r>
            <a:r>
              <a:rPr lang="en-US" sz="4400" dirty="0"/>
              <a:t> (</a:t>
            </a:r>
            <a:r>
              <a:rPr lang="en-US" sz="4400" dirty="0" err="1"/>
              <a:t>jurisprudência</a:t>
            </a:r>
            <a:r>
              <a:rPr lang="en-US" sz="4400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0" lvl="0" indent="0" algn="just">
              <a:lnSpc>
                <a:spcPct val="80000"/>
              </a:lnSpc>
              <a:spcBef>
                <a:spcPts val="0"/>
              </a:spcBef>
              <a:buSzPts val="960"/>
              <a:buNone/>
            </a:pPr>
            <a:r>
              <a:rPr lang="en-US" sz="1800" dirty="0" err="1"/>
              <a:t>Consta</a:t>
            </a:r>
            <a:r>
              <a:rPr lang="en-US" sz="1800" dirty="0"/>
              <a:t> da </a:t>
            </a:r>
            <a:r>
              <a:rPr lang="en-US" sz="1800" dirty="0" err="1"/>
              <a:t>denúncia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, no </a:t>
            </a:r>
            <a:r>
              <a:rPr lang="en-US" sz="1800" dirty="0" err="1"/>
              <a:t>dia</a:t>
            </a:r>
            <a:r>
              <a:rPr lang="en-US" sz="1800" dirty="0"/>
              <a:t> 19.01.2003,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volta</a:t>
            </a:r>
            <a:r>
              <a:rPr lang="en-US" sz="1800" dirty="0"/>
              <a:t> das 21h,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Rua</a:t>
            </a:r>
            <a:r>
              <a:rPr lang="en-US" sz="1800" dirty="0"/>
              <a:t> Santa </a:t>
            </a:r>
            <a:r>
              <a:rPr lang="en-US" sz="1800" dirty="0" err="1"/>
              <a:t>Catarina</a:t>
            </a:r>
            <a:r>
              <a:rPr lang="en-US" sz="1800" dirty="0"/>
              <a:t>, nº 72, </a:t>
            </a:r>
            <a:r>
              <a:rPr lang="en-US" sz="1800" dirty="0" err="1"/>
              <a:t>Cohab</a:t>
            </a:r>
            <a:r>
              <a:rPr lang="en-US" sz="1800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Sonora-MS, o </a:t>
            </a:r>
            <a:r>
              <a:rPr lang="en-US" sz="1800" dirty="0" err="1"/>
              <a:t>réu</a:t>
            </a:r>
            <a:r>
              <a:rPr lang="en-US" sz="1800" dirty="0"/>
              <a:t> </a:t>
            </a:r>
            <a:r>
              <a:rPr lang="en-US" sz="1800" dirty="0" err="1"/>
              <a:t>manteve</a:t>
            </a:r>
            <a:r>
              <a:rPr lang="en-US" sz="1800" dirty="0"/>
              <a:t> </a:t>
            </a:r>
            <a:r>
              <a:rPr lang="en-US" sz="1800" dirty="0" err="1"/>
              <a:t>relações</a:t>
            </a:r>
            <a:r>
              <a:rPr lang="en-US" sz="1800" dirty="0"/>
              <a:t> </a:t>
            </a:r>
            <a:r>
              <a:rPr lang="en-US" sz="1800" dirty="0" err="1"/>
              <a:t>sexuais</a:t>
            </a:r>
            <a:r>
              <a:rPr lang="en-US" sz="1800" dirty="0"/>
              <a:t> (</a:t>
            </a:r>
            <a:r>
              <a:rPr lang="en-US" sz="1800" dirty="0" err="1"/>
              <a:t>conjunção</a:t>
            </a:r>
            <a:r>
              <a:rPr lang="en-US" sz="1800" dirty="0"/>
              <a:t> carnal) com a </a:t>
            </a:r>
            <a:r>
              <a:rPr lang="en-US" sz="1800" dirty="0" err="1"/>
              <a:t>vítima</a:t>
            </a:r>
            <a:r>
              <a:rPr lang="en-US" sz="1800" dirty="0"/>
              <a:t>, </a:t>
            </a:r>
            <a:r>
              <a:rPr lang="en-US" sz="1800" dirty="0" err="1"/>
              <a:t>Lucimara</a:t>
            </a:r>
            <a:r>
              <a:rPr lang="en-US" sz="1800" dirty="0"/>
              <a:t> </a:t>
            </a:r>
            <a:r>
              <a:rPr lang="en-US" sz="1800" dirty="0" err="1"/>
              <a:t>Braz</a:t>
            </a:r>
            <a:r>
              <a:rPr lang="en-US" sz="1800" dirty="0"/>
              <a:t> da Silva, </a:t>
            </a:r>
            <a:r>
              <a:rPr lang="en-US" sz="1800" dirty="0" err="1"/>
              <a:t>sua</a:t>
            </a:r>
            <a:r>
              <a:rPr lang="en-US" sz="1800" dirty="0"/>
              <a:t> </a:t>
            </a:r>
            <a:r>
              <a:rPr lang="en-US" sz="1800" dirty="0" err="1"/>
              <a:t>enteada</a:t>
            </a:r>
            <a:r>
              <a:rPr lang="en-US" sz="1800" dirty="0"/>
              <a:t> de </a:t>
            </a:r>
            <a:r>
              <a:rPr lang="en-US" sz="1800" dirty="0" err="1"/>
              <a:t>apenas</a:t>
            </a:r>
            <a:r>
              <a:rPr lang="en-US" sz="1800" dirty="0"/>
              <a:t> 08 </a:t>
            </a:r>
            <a:r>
              <a:rPr lang="en-US" sz="1800" dirty="0" err="1"/>
              <a:t>anos</a:t>
            </a:r>
            <a:r>
              <a:rPr lang="en-US" sz="1800" dirty="0"/>
              <a:t> de </a:t>
            </a:r>
            <a:r>
              <a:rPr lang="en-US" sz="1800" dirty="0" err="1"/>
              <a:t>idade</a:t>
            </a:r>
            <a:r>
              <a:rPr lang="en-US" sz="1800" dirty="0"/>
              <a:t>. </a:t>
            </a:r>
          </a:p>
          <a:p>
            <a:pPr marL="82550" lvl="0" indent="0" algn="just">
              <a:lnSpc>
                <a:spcPct val="80000"/>
              </a:lnSpc>
              <a:buSzPts val="960"/>
              <a:buNone/>
            </a:pPr>
            <a:r>
              <a:rPr lang="en-US" sz="1800" dirty="0"/>
              <a:t>No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tange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cerceamento</a:t>
            </a:r>
            <a:r>
              <a:rPr lang="en-US" sz="1800" dirty="0"/>
              <a:t> de </a:t>
            </a:r>
            <a:r>
              <a:rPr lang="en-US" sz="1800" dirty="0" err="1"/>
              <a:t>defesa</a:t>
            </a:r>
            <a:r>
              <a:rPr lang="en-US" sz="1800" dirty="0"/>
              <a:t> com </a:t>
            </a:r>
            <a:r>
              <a:rPr lang="en-US" sz="1800" dirty="0" err="1"/>
              <a:t>melhor</a:t>
            </a:r>
            <a:r>
              <a:rPr lang="en-US" sz="1800" dirty="0"/>
              <a:t> </a:t>
            </a:r>
            <a:r>
              <a:rPr lang="en-US" sz="1800" dirty="0" err="1"/>
              <a:t>sorte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conta</a:t>
            </a:r>
            <a:r>
              <a:rPr lang="en-US" sz="1800" dirty="0"/>
              <a:t> o </a:t>
            </a:r>
            <a:r>
              <a:rPr lang="en-US" sz="1800" dirty="0" err="1"/>
              <a:t>apelante</a:t>
            </a:r>
            <a:r>
              <a:rPr lang="en-US" sz="1800" dirty="0"/>
              <a:t>.</a:t>
            </a:r>
          </a:p>
          <a:p>
            <a:pPr marL="82550" lvl="0" indent="0" algn="just">
              <a:lnSpc>
                <a:spcPct val="80000"/>
              </a:lnSpc>
              <a:buSzPts val="960"/>
              <a:buNone/>
            </a:pPr>
            <a:r>
              <a:rPr lang="en-US" sz="1800" dirty="0" err="1"/>
              <a:t>Primeiramente</a:t>
            </a:r>
            <a:r>
              <a:rPr lang="en-US" sz="1800" dirty="0"/>
              <a:t>,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dirty="0" err="1"/>
              <a:t>exames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constatariam</a:t>
            </a:r>
            <a:r>
              <a:rPr lang="en-US" sz="1800" dirty="0"/>
              <a:t> o </a:t>
            </a:r>
            <a:r>
              <a:rPr lang="en-US" sz="1800" dirty="0" err="1"/>
              <a:t>sonambulismo</a:t>
            </a:r>
            <a:r>
              <a:rPr lang="en-US" sz="1800" dirty="0"/>
              <a:t> do </a:t>
            </a:r>
            <a:r>
              <a:rPr lang="en-US" sz="1800" dirty="0" err="1"/>
              <a:t>réu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foram</a:t>
            </a:r>
            <a:r>
              <a:rPr lang="en-US" sz="1800" dirty="0"/>
              <a:t> </a:t>
            </a:r>
            <a:r>
              <a:rPr lang="en-US" sz="1800" dirty="0" err="1"/>
              <a:t>realizados</a:t>
            </a:r>
            <a:r>
              <a:rPr lang="en-US" sz="1800" dirty="0"/>
              <a:t>,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 smtClean="0"/>
              <a:t>existirem</a:t>
            </a:r>
            <a:r>
              <a:rPr lang="en-US" sz="1800" dirty="0" smtClean="0"/>
              <a:t> </a:t>
            </a:r>
            <a:r>
              <a:rPr lang="en-US" sz="1800" dirty="0" err="1"/>
              <a:t>nos</a:t>
            </a:r>
            <a:r>
              <a:rPr lang="en-US" sz="1800" dirty="0"/>
              <a:t> autos </a:t>
            </a:r>
            <a:r>
              <a:rPr lang="en-US" sz="1800" dirty="0" err="1"/>
              <a:t>indícios</a:t>
            </a:r>
            <a:r>
              <a:rPr lang="en-US" sz="1800" dirty="0"/>
              <a:t> de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ele</a:t>
            </a:r>
            <a:r>
              <a:rPr lang="en-US" sz="1800" dirty="0"/>
              <a:t> </a:t>
            </a:r>
            <a:r>
              <a:rPr lang="en-US" sz="1800" dirty="0" err="1"/>
              <a:t>tenha</a:t>
            </a:r>
            <a:r>
              <a:rPr lang="en-US" sz="1800" dirty="0"/>
              <a:t> </a:t>
            </a:r>
            <a:r>
              <a:rPr lang="en-US" sz="1800" dirty="0" err="1"/>
              <a:t>agido</a:t>
            </a:r>
            <a:r>
              <a:rPr lang="en-US" sz="1800" dirty="0"/>
              <a:t> </a:t>
            </a:r>
            <a:r>
              <a:rPr lang="en-US" sz="1800" dirty="0" err="1"/>
              <a:t>movido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qualquer</a:t>
            </a:r>
            <a:r>
              <a:rPr lang="en-US" sz="1800" dirty="0"/>
              <a:t> </a:t>
            </a:r>
            <a:r>
              <a:rPr lang="en-US" sz="1800" dirty="0" err="1"/>
              <a:t>distúrbio</a:t>
            </a:r>
            <a:r>
              <a:rPr lang="en-US" sz="1800" dirty="0"/>
              <a:t> </a:t>
            </a:r>
            <a:r>
              <a:rPr lang="en-US" sz="1800" dirty="0" err="1"/>
              <a:t>psicológico</a:t>
            </a:r>
            <a:r>
              <a:rPr lang="en-US" sz="1800" dirty="0"/>
              <a:t>. </a:t>
            </a:r>
            <a:r>
              <a:rPr lang="en-US" sz="1800" dirty="0" err="1"/>
              <a:t>Ou</a:t>
            </a:r>
            <a:r>
              <a:rPr lang="en-US" sz="1800" dirty="0"/>
              <a:t>, </a:t>
            </a:r>
            <a:r>
              <a:rPr lang="en-US" sz="1800" dirty="0" err="1"/>
              <a:t>caso</a:t>
            </a:r>
            <a:r>
              <a:rPr lang="en-US" sz="1800" dirty="0"/>
              <a:t> </a:t>
            </a:r>
            <a:r>
              <a:rPr lang="en-US" sz="1800" dirty="0" err="1"/>
              <a:t>fossem</a:t>
            </a:r>
            <a:r>
              <a:rPr lang="en-US" sz="1800" dirty="0"/>
              <a:t> </a:t>
            </a:r>
            <a:r>
              <a:rPr lang="en-US" sz="1800" dirty="0" err="1"/>
              <a:t>realmente</a:t>
            </a:r>
            <a:r>
              <a:rPr lang="en-US" sz="1800" dirty="0"/>
              <a:t> </a:t>
            </a:r>
            <a:r>
              <a:rPr lang="en-US" sz="1800" dirty="0" err="1"/>
              <a:t>efetuados</a:t>
            </a:r>
            <a:r>
              <a:rPr lang="en-US" sz="1800" dirty="0"/>
              <a:t>, </a:t>
            </a:r>
            <a:r>
              <a:rPr lang="en-US" sz="1800" dirty="0" err="1"/>
              <a:t>conforme</a:t>
            </a:r>
            <a:r>
              <a:rPr lang="en-US" sz="1800" dirty="0"/>
              <a:t> </a:t>
            </a:r>
            <a:r>
              <a:rPr lang="en-US" sz="1800" dirty="0" err="1"/>
              <a:t>intenta</a:t>
            </a:r>
            <a:r>
              <a:rPr lang="en-US" sz="1800" dirty="0"/>
              <a:t> a </a:t>
            </a:r>
            <a:r>
              <a:rPr lang="en-US" sz="1800" dirty="0" err="1"/>
              <a:t>defesa</a:t>
            </a:r>
            <a:r>
              <a:rPr lang="en-US" sz="1800" dirty="0"/>
              <a:t>, de nada </a:t>
            </a:r>
            <a:r>
              <a:rPr lang="en-US" sz="1800" dirty="0" err="1"/>
              <a:t>serviriam</a:t>
            </a:r>
            <a:r>
              <a:rPr lang="en-US" sz="1800" dirty="0"/>
              <a:t> </a:t>
            </a:r>
            <a:r>
              <a:rPr lang="en-US" sz="1800" dirty="0" err="1"/>
              <a:t>pois</a:t>
            </a:r>
            <a:r>
              <a:rPr lang="en-US" sz="1800" dirty="0"/>
              <a:t> </a:t>
            </a:r>
            <a:r>
              <a:rPr lang="en-US" sz="1800" dirty="0" err="1"/>
              <a:t>seriam</a:t>
            </a:r>
            <a:r>
              <a:rPr lang="en-US" sz="1800" dirty="0"/>
              <a:t> </a:t>
            </a:r>
            <a:r>
              <a:rPr lang="en-US" sz="1800" dirty="0" err="1"/>
              <a:t>inúteis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atestar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o </a:t>
            </a:r>
            <a:r>
              <a:rPr lang="en-US" sz="1800" dirty="0" err="1"/>
              <a:t>acusado</a:t>
            </a:r>
            <a:r>
              <a:rPr lang="en-US" sz="1800" dirty="0"/>
              <a:t> </a:t>
            </a:r>
            <a:r>
              <a:rPr lang="en-US" sz="1800" dirty="0" err="1"/>
              <a:t>agiu</a:t>
            </a:r>
            <a:r>
              <a:rPr lang="en-US" sz="1800" dirty="0"/>
              <a:t> sob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estado</a:t>
            </a:r>
            <a:r>
              <a:rPr lang="en-US" sz="1800" dirty="0"/>
              <a:t> no </a:t>
            </a:r>
            <a:r>
              <a:rPr lang="en-US" sz="1800" dirty="0" err="1"/>
              <a:t>momento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violentou</a:t>
            </a:r>
            <a:r>
              <a:rPr lang="en-US" sz="1800" dirty="0"/>
              <a:t> a </a:t>
            </a:r>
            <a:r>
              <a:rPr lang="en-US" sz="1800" dirty="0" err="1"/>
              <a:t>vítima</a:t>
            </a:r>
            <a:r>
              <a:rPr lang="en-US" sz="1800" dirty="0"/>
              <a:t> e </a:t>
            </a:r>
            <a:r>
              <a:rPr lang="en-US" sz="1800" dirty="0" err="1"/>
              <a:t>conseqüentemente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afastada</a:t>
            </a:r>
            <a:r>
              <a:rPr lang="en-US" sz="1800" dirty="0"/>
              <a:t> </a:t>
            </a:r>
            <a:r>
              <a:rPr lang="en-US" sz="1800" dirty="0" err="1"/>
              <a:t>sua</a:t>
            </a:r>
            <a:r>
              <a:rPr lang="en-US" sz="1800" dirty="0"/>
              <a:t> </a:t>
            </a:r>
            <a:r>
              <a:rPr lang="en-US" sz="1800" dirty="0" err="1"/>
              <a:t>culpabilidade</a:t>
            </a:r>
            <a:r>
              <a:rPr lang="en-US" sz="1800" dirty="0"/>
              <a:t>.</a:t>
            </a:r>
          </a:p>
          <a:p>
            <a:pPr marL="82550" lvl="0" indent="0" algn="just">
              <a:lnSpc>
                <a:spcPct val="80000"/>
              </a:lnSpc>
              <a:buSzPts val="960"/>
              <a:buNone/>
            </a:pPr>
            <a:r>
              <a:rPr lang="en-US" sz="1800" dirty="0" err="1"/>
              <a:t>Ademais</a:t>
            </a:r>
            <a:r>
              <a:rPr lang="en-US" sz="1800" dirty="0"/>
              <a:t>, a </a:t>
            </a:r>
            <a:r>
              <a:rPr lang="en-US" sz="1800" dirty="0" err="1"/>
              <a:t>finalidade</a:t>
            </a:r>
            <a:r>
              <a:rPr lang="en-US" sz="1800" dirty="0"/>
              <a:t> de </a:t>
            </a:r>
            <a:r>
              <a:rPr lang="en-US" sz="1800" dirty="0" err="1"/>
              <a:t>realização</a:t>
            </a:r>
            <a:r>
              <a:rPr lang="en-US" sz="1800" dirty="0"/>
              <a:t> do </a:t>
            </a:r>
            <a:r>
              <a:rPr lang="en-US" sz="1800" dirty="0" err="1"/>
              <a:t>referido</a:t>
            </a:r>
            <a:r>
              <a:rPr lang="en-US" sz="1800" dirty="0"/>
              <a:t> </a:t>
            </a:r>
            <a:r>
              <a:rPr lang="en-US" sz="1800" dirty="0" err="1"/>
              <a:t>exame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é</a:t>
            </a:r>
            <a:r>
              <a:rPr lang="en-US" sz="1800" dirty="0"/>
              <a:t> a </a:t>
            </a:r>
            <a:r>
              <a:rPr lang="en-US" sz="1800" dirty="0" err="1"/>
              <a:t>constatação</a:t>
            </a:r>
            <a:r>
              <a:rPr lang="en-US" sz="1800" dirty="0"/>
              <a:t> da </a:t>
            </a:r>
            <a:r>
              <a:rPr lang="en-US" sz="1800" dirty="0" err="1"/>
              <a:t>inimputabilidade</a:t>
            </a:r>
            <a:r>
              <a:rPr lang="en-US" sz="1800" dirty="0"/>
              <a:t> do </a:t>
            </a:r>
            <a:r>
              <a:rPr lang="en-US" sz="1800" dirty="0" err="1"/>
              <a:t>apelante</a:t>
            </a:r>
            <a:r>
              <a:rPr lang="en-US" sz="1800" dirty="0"/>
              <a:t>, mas </a:t>
            </a:r>
            <a:r>
              <a:rPr lang="en-US" sz="1800" dirty="0" err="1"/>
              <a:t>sim</a:t>
            </a:r>
            <a:r>
              <a:rPr lang="en-US" sz="1800" dirty="0"/>
              <a:t>, </a:t>
            </a:r>
            <a:r>
              <a:rPr lang="en-US" sz="1800" dirty="0" err="1"/>
              <a:t>conforme</a:t>
            </a:r>
            <a:r>
              <a:rPr lang="en-US" sz="1800" dirty="0"/>
              <a:t> se </a:t>
            </a:r>
            <a:r>
              <a:rPr lang="en-US" sz="1800" dirty="0" err="1"/>
              <a:t>extrai</a:t>
            </a:r>
            <a:r>
              <a:rPr lang="en-US" sz="1800" dirty="0"/>
              <a:t> das </a:t>
            </a:r>
            <a:r>
              <a:rPr lang="en-US" sz="1800" dirty="0" err="1"/>
              <a:t>suas</a:t>
            </a:r>
            <a:r>
              <a:rPr lang="en-US" sz="1800" dirty="0"/>
              <a:t> </a:t>
            </a:r>
            <a:r>
              <a:rPr lang="en-US" sz="1800" dirty="0" err="1"/>
              <a:t>razões</a:t>
            </a:r>
            <a:r>
              <a:rPr lang="en-US" sz="1800" dirty="0"/>
              <a:t> (f. 129), </a:t>
            </a:r>
            <a:r>
              <a:rPr lang="en-US" sz="1800" dirty="0" err="1"/>
              <a:t>é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a </a:t>
            </a:r>
            <a:r>
              <a:rPr lang="en-US" sz="1800" dirty="0" err="1"/>
              <a:t>ele</a:t>
            </a:r>
            <a:r>
              <a:rPr lang="en-US" sz="1800" dirty="0"/>
              <a:t> </a:t>
            </a:r>
            <a:r>
              <a:rPr lang="en-US" sz="1800" dirty="0" err="1"/>
              <a:t>seja</a:t>
            </a:r>
            <a:r>
              <a:rPr lang="en-US" sz="1800" dirty="0"/>
              <a:t> dado o </a:t>
            </a:r>
            <a:r>
              <a:rPr lang="en-US" sz="1800" dirty="0" err="1"/>
              <a:t>tratamento</a:t>
            </a:r>
            <a:r>
              <a:rPr lang="en-US" sz="1800" dirty="0"/>
              <a:t> </a:t>
            </a:r>
            <a:r>
              <a:rPr lang="en-US" sz="1800" dirty="0" err="1"/>
              <a:t>próprio</a:t>
            </a:r>
            <a:r>
              <a:rPr lang="en-US" sz="1800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vez</a:t>
            </a:r>
            <a:r>
              <a:rPr lang="en-US" sz="1800" dirty="0"/>
              <a:t> de </a:t>
            </a:r>
            <a:r>
              <a:rPr lang="en-US" sz="1800" dirty="0" err="1"/>
              <a:t>permanecer</a:t>
            </a:r>
            <a:r>
              <a:rPr lang="en-US" sz="1800" dirty="0"/>
              <a:t> </a:t>
            </a:r>
            <a:r>
              <a:rPr lang="en-US" sz="1800" dirty="0" err="1"/>
              <a:t>preso</a:t>
            </a:r>
            <a:r>
              <a:rPr lang="en-US" sz="1800" dirty="0"/>
              <a:t>. Mas, </a:t>
            </a:r>
            <a:r>
              <a:rPr lang="en-US" sz="1800" dirty="0" err="1"/>
              <a:t>conforme</a:t>
            </a:r>
            <a:r>
              <a:rPr lang="en-US" sz="1800" dirty="0"/>
              <a:t> </a:t>
            </a:r>
            <a:r>
              <a:rPr lang="en-US" sz="1800" dirty="0" err="1"/>
              <a:t>bem</a:t>
            </a:r>
            <a:r>
              <a:rPr lang="en-US" sz="1800" dirty="0"/>
              <a:t> </a:t>
            </a:r>
            <a:r>
              <a:rPr lang="en-US" sz="1800" dirty="0" err="1"/>
              <a:t>lembrado</a:t>
            </a:r>
            <a:r>
              <a:rPr lang="en-US" sz="1800" dirty="0"/>
              <a:t> </a:t>
            </a:r>
            <a:r>
              <a:rPr lang="en-US" sz="1800" dirty="0" err="1"/>
              <a:t>pelo</a:t>
            </a:r>
            <a:r>
              <a:rPr lang="en-US" sz="1800" dirty="0"/>
              <a:t> </a:t>
            </a:r>
            <a:r>
              <a:rPr lang="en-US" sz="1800" dirty="0" err="1"/>
              <a:t>representante</a:t>
            </a:r>
            <a:r>
              <a:rPr lang="en-US" sz="1800" dirty="0"/>
              <a:t> ministerial </a:t>
            </a:r>
            <a:r>
              <a:rPr lang="en-US" sz="1800" i="1" dirty="0"/>
              <a:t></a:t>
            </a:r>
            <a:r>
              <a:rPr lang="en-US" sz="1800" i="1" dirty="0" err="1"/>
              <a:t>em</a:t>
            </a:r>
            <a:r>
              <a:rPr lang="en-US" sz="1800" i="1" dirty="0"/>
              <a:t> </a:t>
            </a:r>
            <a:r>
              <a:rPr lang="en-US" sz="1800" i="1" dirty="0" err="1"/>
              <a:t>momento</a:t>
            </a:r>
            <a:r>
              <a:rPr lang="en-US" sz="1800" i="1" dirty="0"/>
              <a:t> </a:t>
            </a:r>
            <a:r>
              <a:rPr lang="en-US" sz="1800" i="1" dirty="0" err="1"/>
              <a:t>algum</a:t>
            </a:r>
            <a:r>
              <a:rPr lang="en-US" sz="1800" i="1" dirty="0"/>
              <a:t>, </a:t>
            </a:r>
            <a:r>
              <a:rPr lang="en-US" sz="1800" i="1" dirty="0" err="1"/>
              <a:t>portanto</a:t>
            </a:r>
            <a:r>
              <a:rPr lang="en-US" sz="1800" i="1" dirty="0"/>
              <a:t>, </a:t>
            </a:r>
            <a:r>
              <a:rPr lang="en-US" sz="1800" i="1" dirty="0" err="1"/>
              <a:t>fechou</a:t>
            </a:r>
            <a:r>
              <a:rPr lang="en-US" sz="1800" i="1" dirty="0"/>
              <a:t>-se as </a:t>
            </a:r>
            <a:r>
              <a:rPr lang="en-US" sz="1800" i="1" dirty="0" err="1"/>
              <a:t>portas</a:t>
            </a:r>
            <a:r>
              <a:rPr lang="en-US" sz="1800" i="1" dirty="0"/>
              <a:t> </a:t>
            </a:r>
            <a:r>
              <a:rPr lang="en-US" sz="1800" i="1" dirty="0" err="1"/>
              <a:t>para</a:t>
            </a:r>
            <a:r>
              <a:rPr lang="en-US" sz="1800" i="1" dirty="0"/>
              <a:t> o </a:t>
            </a:r>
            <a:r>
              <a:rPr lang="en-US" sz="1800" i="1" dirty="0" err="1"/>
              <a:t>recorrente</a:t>
            </a:r>
            <a:r>
              <a:rPr lang="en-US" sz="1800" i="1" dirty="0"/>
              <a:t> </a:t>
            </a:r>
            <a:r>
              <a:rPr lang="en-US" sz="1800" i="1" dirty="0" err="1"/>
              <a:t>submeter</a:t>
            </a:r>
            <a:r>
              <a:rPr lang="en-US" sz="1800" i="1" dirty="0"/>
              <a:t>-se a </a:t>
            </a:r>
            <a:r>
              <a:rPr lang="en-US" sz="1800" i="1" dirty="0" err="1"/>
              <a:t>tratamento</a:t>
            </a:r>
            <a:r>
              <a:rPr lang="en-US" sz="1800" i="1" dirty="0"/>
              <a:t> </a:t>
            </a:r>
            <a:r>
              <a:rPr lang="en-US" sz="1800" i="1" dirty="0" err="1"/>
              <a:t>caso</a:t>
            </a:r>
            <a:r>
              <a:rPr lang="en-US" sz="1800" i="1" dirty="0"/>
              <a:t> </a:t>
            </a:r>
            <a:r>
              <a:rPr lang="en-US" sz="1800" i="1" dirty="0" err="1"/>
              <a:t>realmente</a:t>
            </a:r>
            <a:r>
              <a:rPr lang="en-US" sz="1800" i="1" dirty="0"/>
              <a:t> precise. </a:t>
            </a:r>
            <a:r>
              <a:rPr lang="en-US" sz="1800" i="1" dirty="0" err="1"/>
              <a:t>Aliás</a:t>
            </a:r>
            <a:r>
              <a:rPr lang="en-US" sz="1800" i="1" dirty="0"/>
              <a:t>, se no </a:t>
            </a:r>
            <a:r>
              <a:rPr lang="en-US" sz="1800" i="1" dirty="0" err="1"/>
              <a:t>curso</a:t>
            </a:r>
            <a:r>
              <a:rPr lang="en-US" sz="1800" i="1" dirty="0"/>
              <a:t> da </a:t>
            </a:r>
            <a:r>
              <a:rPr lang="en-US" sz="1800" i="1" dirty="0" err="1"/>
              <a:t>execução</a:t>
            </a:r>
            <a:r>
              <a:rPr lang="en-US" sz="1800" i="1" dirty="0"/>
              <a:t> da </a:t>
            </a:r>
            <a:r>
              <a:rPr lang="en-US" sz="1800" i="1" dirty="0" err="1"/>
              <a:t>pena</a:t>
            </a:r>
            <a:r>
              <a:rPr lang="en-US" sz="1800" i="1" dirty="0"/>
              <a:t> </a:t>
            </a:r>
            <a:r>
              <a:rPr lang="en-US" sz="1800" i="1" dirty="0" err="1"/>
              <a:t>privativa</a:t>
            </a:r>
            <a:r>
              <a:rPr lang="en-US" sz="1800" i="1" dirty="0"/>
              <a:t> de </a:t>
            </a:r>
            <a:r>
              <a:rPr lang="en-US" sz="1800" i="1" dirty="0" err="1"/>
              <a:t>liberdade</a:t>
            </a:r>
            <a:r>
              <a:rPr lang="en-US" sz="1800" i="1" dirty="0"/>
              <a:t> </a:t>
            </a:r>
            <a:r>
              <a:rPr lang="en-US" sz="1800" i="1" dirty="0" err="1"/>
              <a:t>sobrevier</a:t>
            </a:r>
            <a:r>
              <a:rPr lang="en-US" sz="1800" i="1" dirty="0"/>
              <a:t> </a:t>
            </a:r>
            <a:r>
              <a:rPr lang="en-US" sz="1800" i="1" dirty="0" err="1"/>
              <a:t>doença</a:t>
            </a:r>
            <a:r>
              <a:rPr lang="en-US" sz="1800" i="1" dirty="0"/>
              <a:t> mental </a:t>
            </a:r>
            <a:r>
              <a:rPr lang="en-US" sz="1800" i="1" dirty="0" err="1"/>
              <a:t>ou</a:t>
            </a:r>
            <a:r>
              <a:rPr lang="en-US" sz="1800" i="1" dirty="0"/>
              <a:t> </a:t>
            </a:r>
            <a:r>
              <a:rPr lang="en-US" sz="1800" i="1" dirty="0" err="1"/>
              <a:t>perturbação</a:t>
            </a:r>
            <a:r>
              <a:rPr lang="en-US" sz="1800" i="1" dirty="0"/>
              <a:t> da </a:t>
            </a:r>
            <a:r>
              <a:rPr lang="en-US" sz="1800" i="1" dirty="0" err="1"/>
              <a:t>saúde</a:t>
            </a:r>
            <a:r>
              <a:rPr lang="en-US" sz="1800" i="1" dirty="0"/>
              <a:t> mental, </a:t>
            </a:r>
            <a:r>
              <a:rPr lang="en-US" sz="1800" i="1" dirty="0" err="1"/>
              <a:t>poderá</a:t>
            </a:r>
            <a:r>
              <a:rPr lang="en-US" sz="1800" i="1" dirty="0"/>
              <a:t> </a:t>
            </a:r>
            <a:r>
              <a:rPr lang="en-US" sz="1800" i="1" dirty="0" err="1"/>
              <a:t>ser</a:t>
            </a:r>
            <a:r>
              <a:rPr lang="en-US" sz="1800" i="1" dirty="0"/>
              <a:t> </a:t>
            </a:r>
            <a:r>
              <a:rPr lang="en-US" sz="1800" i="1" dirty="0" err="1"/>
              <a:t>determinada</a:t>
            </a:r>
            <a:r>
              <a:rPr lang="en-US" sz="1800" i="1" dirty="0"/>
              <a:t> a </a:t>
            </a:r>
            <a:r>
              <a:rPr lang="en-US" sz="1800" i="1" dirty="0" err="1"/>
              <a:t>substituição</a:t>
            </a:r>
            <a:r>
              <a:rPr lang="en-US" sz="1800" i="1" dirty="0"/>
              <a:t> da </a:t>
            </a:r>
            <a:r>
              <a:rPr lang="en-US" sz="1800" i="1" dirty="0" err="1"/>
              <a:t>pena</a:t>
            </a:r>
            <a:r>
              <a:rPr lang="en-US" sz="1800" i="1" dirty="0"/>
              <a:t> </a:t>
            </a:r>
            <a:r>
              <a:rPr lang="en-US" sz="1800" i="1" dirty="0" err="1"/>
              <a:t>por</a:t>
            </a:r>
            <a:r>
              <a:rPr lang="en-US" sz="1800" i="1" dirty="0"/>
              <a:t> </a:t>
            </a:r>
            <a:r>
              <a:rPr lang="en-US" sz="1800" i="1" dirty="0" err="1"/>
              <a:t>medida</a:t>
            </a:r>
            <a:r>
              <a:rPr lang="en-US" sz="1800" i="1" dirty="0"/>
              <a:t> de </a:t>
            </a:r>
            <a:r>
              <a:rPr lang="en-US" sz="1800" i="1" dirty="0" err="1"/>
              <a:t>segurança</a:t>
            </a:r>
            <a:r>
              <a:rPr lang="en-US" sz="1800" i="1" dirty="0"/>
              <a:t> (</a:t>
            </a:r>
            <a:r>
              <a:rPr lang="en-US" sz="1800" u="sng" dirty="0"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LEP</a:t>
            </a:r>
            <a:r>
              <a:rPr lang="en-US" sz="1800" i="1" dirty="0"/>
              <a:t>, art. </a:t>
            </a:r>
            <a:r>
              <a:rPr lang="en-US" sz="1800" u="sng" dirty="0"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183</a:t>
            </a:r>
            <a:r>
              <a:rPr lang="en-US" sz="1800" i="1" dirty="0"/>
              <a:t>).</a:t>
            </a:r>
            <a:r>
              <a:rPr lang="en-US" sz="1800" i="1" dirty="0" smtClean="0"/>
              <a:t>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592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4300" b="0" i="0" u="none" dirty="0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casos (1):</a:t>
            </a:r>
            <a:endParaRPr dirty="0"/>
          </a:p>
        </p:txBody>
      </p:sp>
      <p:sp>
        <p:nvSpPr>
          <p:cNvPr id="203" name="Google Shape;203;p2"/>
          <p:cNvSpPr txBox="1">
            <a:spLocks noGrp="1"/>
          </p:cNvSpPr>
          <p:nvPr>
            <p:ph type="body" idx="1"/>
          </p:nvPr>
        </p:nvSpPr>
        <p:spPr>
          <a:xfrm>
            <a:off x="1133078" y="1524000"/>
            <a:ext cx="3847484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60"/>
              <a:buNone/>
            </a:pPr>
            <a:r>
              <a:rPr lang="en-US" sz="1900" b="1" i="1" u="none" strike="noStrike" cap="none" dirty="0">
                <a:solidFill>
                  <a:schemeClr val="dk1"/>
                </a:solidFill>
                <a:sym typeface="Gill Sans"/>
              </a:rPr>
              <a:t>Massachusetts v. </a:t>
            </a:r>
            <a:r>
              <a:rPr lang="en-US" sz="1900" b="1" i="1" u="none" strike="noStrike" cap="none" dirty="0" err="1">
                <a:solidFill>
                  <a:schemeClr val="dk1"/>
                </a:solidFill>
                <a:sym typeface="Gill Sans"/>
              </a:rPr>
              <a:t>Tirrell</a:t>
            </a:r>
            <a:endParaRPr sz="19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60"/>
              <a:buNone/>
            </a:pP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1846, Albert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Tirrell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absolvido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de uma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prostituta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Boston.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Tirrell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cortou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garganta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quase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decapitando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-a.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também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ateou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fogo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bordel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seguida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fugiu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Nova Orleans,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onde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preso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advogado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afirmou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Tirrell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era um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sonâmbulo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crônico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cometido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o crime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. 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júri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concordou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e 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considerou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inocente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apesar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muitos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contemporâneos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acreditarem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versão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réu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. 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caso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Tirrell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tido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como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primeiro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caso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legal dos EUA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defesa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realizada</a:t>
            </a:r>
            <a:r>
              <a:rPr lang="en-US" sz="1900" b="0" i="0" u="none" strike="noStrike" cap="none" dirty="0">
                <a:solidFill>
                  <a:schemeClr val="dk1"/>
                </a:solidFill>
                <a:sym typeface="Gill Sans"/>
              </a:rPr>
              <a:t> com </a:t>
            </a:r>
            <a:r>
              <a:rPr lang="en-US" sz="1900" b="0" i="0" u="none" strike="noStrike" cap="none" dirty="0" err="1">
                <a:solidFill>
                  <a:schemeClr val="dk1"/>
                </a:solidFill>
                <a:sym typeface="Gill Sans"/>
              </a:rPr>
              <a:t>sucesso</a:t>
            </a:r>
            <a:endParaRPr sz="19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220px-1846_Tirrell_Bickford_BostonTragedy_NationalPoliceGaze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52" y="1599723"/>
            <a:ext cx="3563545" cy="45516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Informações</a:t>
            </a:r>
            <a:r>
              <a:rPr lang="en-US" sz="3200" dirty="0"/>
              <a:t> </a:t>
            </a:r>
            <a:r>
              <a:rPr lang="en-US" sz="3200" dirty="0" err="1"/>
              <a:t>Gerais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o </a:t>
            </a:r>
            <a:r>
              <a:rPr lang="en-US" sz="3200" dirty="0" err="1"/>
              <a:t>Sonambulismo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en-US" sz="2000" dirty="0"/>
              <a:t>O </a:t>
            </a:r>
            <a:r>
              <a:rPr lang="en-US" sz="2000" dirty="0" err="1" smtClean="0"/>
              <a:t>sonambulismo</a:t>
            </a:r>
            <a:r>
              <a:rPr lang="en-US" sz="2000" dirty="0" smtClean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mesmo</a:t>
            </a:r>
            <a:r>
              <a:rPr lang="en-US" sz="2000" dirty="0"/>
              <a:t> tempo uma </a:t>
            </a:r>
            <a:r>
              <a:rPr lang="en-US" sz="2000" dirty="0" err="1"/>
              <a:t>circunstância</a:t>
            </a:r>
            <a:r>
              <a:rPr lang="en-US" sz="2000" dirty="0"/>
              <a:t> </a:t>
            </a:r>
            <a:r>
              <a:rPr lang="en-US" sz="2000" dirty="0" err="1"/>
              <a:t>física</a:t>
            </a:r>
            <a:r>
              <a:rPr lang="en-US" sz="2000" dirty="0"/>
              <a:t> e </a:t>
            </a:r>
            <a:r>
              <a:rPr lang="en-US" sz="2000" dirty="0" err="1"/>
              <a:t>psicológica</a:t>
            </a:r>
            <a:r>
              <a:rPr lang="en-US" sz="2000" dirty="0"/>
              <a:t>. A </a:t>
            </a:r>
            <a:r>
              <a:rPr lang="en-US" sz="2000" dirty="0" err="1"/>
              <a:t>Clínica</a:t>
            </a:r>
            <a:r>
              <a:rPr lang="en-US" sz="2000" dirty="0"/>
              <a:t> Mayo define o </a:t>
            </a:r>
            <a:r>
              <a:rPr lang="en-US" sz="2000" dirty="0" err="1"/>
              <a:t>ato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um “</a:t>
            </a:r>
            <a:r>
              <a:rPr lang="en-US" sz="2000" dirty="0" err="1"/>
              <a:t>distúrbio</a:t>
            </a:r>
            <a:r>
              <a:rPr lang="en-US" sz="2000" dirty="0"/>
              <a:t> do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caracterizado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caminhar</a:t>
            </a:r>
            <a:r>
              <a:rPr lang="en-US" sz="2000" dirty="0"/>
              <a:t> (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outra</a:t>
            </a:r>
            <a:r>
              <a:rPr lang="en-US" sz="2000" dirty="0"/>
              <a:t> </a:t>
            </a:r>
            <a:r>
              <a:rPr lang="en-US" sz="2000" dirty="0" err="1"/>
              <a:t>atividade</a:t>
            </a:r>
            <a:r>
              <a:rPr lang="en-US" sz="2000" dirty="0"/>
              <a:t>) enquanto </a:t>
            </a:r>
            <a:r>
              <a:rPr lang="en-US" sz="2000" dirty="0" err="1"/>
              <a:t>aparentemente</a:t>
            </a:r>
            <a:r>
              <a:rPr lang="en-US" sz="2000" dirty="0"/>
              <a:t>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dormindo</a:t>
            </a:r>
            <a:r>
              <a:rPr lang="en-US" sz="2000" dirty="0"/>
              <a:t>”; A </a:t>
            </a:r>
            <a:r>
              <a:rPr lang="en-US" sz="2000" i="1" dirty="0"/>
              <a:t>Psychology Today </a:t>
            </a:r>
            <a:r>
              <a:rPr lang="en-US" sz="2000" dirty="0" err="1"/>
              <a:t>acrescenta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geralmente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“</a:t>
            </a:r>
            <a:r>
              <a:rPr lang="en-US" sz="2000" dirty="0" err="1"/>
              <a:t>associada</a:t>
            </a:r>
            <a:r>
              <a:rPr lang="en-US" sz="2000" dirty="0"/>
              <a:t> a um </a:t>
            </a:r>
            <a:r>
              <a:rPr lang="en-US" sz="2000" dirty="0" err="1"/>
              <a:t>distúrbio</a:t>
            </a:r>
            <a:r>
              <a:rPr lang="en-US" sz="2000" dirty="0"/>
              <a:t> da </a:t>
            </a:r>
            <a:r>
              <a:rPr lang="en-US" sz="2000" dirty="0" err="1"/>
              <a:t>mente</a:t>
            </a:r>
            <a:r>
              <a:rPr lang="en-US" sz="2000" dirty="0"/>
              <a:t>”</a:t>
            </a:r>
            <a:r>
              <a:rPr lang="en-US" sz="2000" dirty="0" smtClean="0"/>
              <a:t>.</a:t>
            </a:r>
            <a:endParaRPr lang="en-US" sz="2000" dirty="0"/>
          </a:p>
          <a:p>
            <a:pPr marL="137160" indent="0" algn="just">
              <a:buNone/>
            </a:pPr>
            <a:r>
              <a:rPr lang="en-US" sz="2000" dirty="0"/>
              <a:t>Um </a:t>
            </a:r>
            <a:r>
              <a:rPr lang="en-US" sz="2000" dirty="0" err="1"/>
              <a:t>estudo</a:t>
            </a:r>
            <a:r>
              <a:rPr lang="en-US" sz="2000" dirty="0"/>
              <a:t> de 2012 da </a:t>
            </a:r>
            <a:r>
              <a:rPr lang="en-US" sz="2000" dirty="0" err="1"/>
              <a:t>Universidade</a:t>
            </a:r>
            <a:r>
              <a:rPr lang="en-US" sz="2000" dirty="0"/>
              <a:t> de Stanford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entrevistou</a:t>
            </a:r>
            <a:r>
              <a:rPr lang="en-US" sz="2000" dirty="0"/>
              <a:t> 15.929 </a:t>
            </a:r>
            <a:r>
              <a:rPr lang="en-US" sz="2000" dirty="0" err="1"/>
              <a:t>adultos</a:t>
            </a:r>
            <a:r>
              <a:rPr lang="en-US" sz="2000" dirty="0"/>
              <a:t> (de 18 a 102 </a:t>
            </a:r>
            <a:r>
              <a:rPr lang="en-US" sz="2000" dirty="0" err="1"/>
              <a:t>anos</a:t>
            </a:r>
            <a:r>
              <a:rPr lang="en-US" sz="2000" dirty="0"/>
              <a:t>) </a:t>
            </a:r>
            <a:r>
              <a:rPr lang="en-US" sz="2000" dirty="0" err="1"/>
              <a:t>descobriu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3,6% dos </a:t>
            </a:r>
            <a:r>
              <a:rPr lang="en-US" sz="2000" dirty="0" err="1"/>
              <a:t>entrevistados</a:t>
            </a:r>
            <a:r>
              <a:rPr lang="en-US" sz="2000" dirty="0"/>
              <a:t> </a:t>
            </a:r>
            <a:r>
              <a:rPr lang="en-US" sz="2000" dirty="0" err="1"/>
              <a:t>relataram</a:t>
            </a:r>
            <a:r>
              <a:rPr lang="en-US" sz="2000" dirty="0"/>
              <a:t> </a:t>
            </a:r>
            <a:r>
              <a:rPr lang="en-US" sz="2000" dirty="0" err="1"/>
              <a:t>sonambulismo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menos uma </a:t>
            </a:r>
            <a:r>
              <a:rPr lang="en-US" sz="2000" dirty="0" err="1"/>
              <a:t>vez</a:t>
            </a:r>
            <a:r>
              <a:rPr lang="en-US" sz="2000" dirty="0"/>
              <a:t>; </a:t>
            </a:r>
            <a:r>
              <a:rPr lang="en-US" sz="2000" dirty="0" err="1"/>
              <a:t>crianças</a:t>
            </a:r>
            <a:r>
              <a:rPr lang="en-US" sz="2000" dirty="0"/>
              <a:t> </a:t>
            </a:r>
            <a:r>
              <a:rPr lang="en-US" sz="2000" dirty="0" err="1"/>
              <a:t>pré-adolescentes</a:t>
            </a:r>
            <a:r>
              <a:rPr lang="en-US" sz="2000" dirty="0"/>
              <a:t> </a:t>
            </a:r>
            <a:r>
              <a:rPr lang="en-US" sz="2000" dirty="0" err="1"/>
              <a:t>relataram</a:t>
            </a:r>
            <a:r>
              <a:rPr lang="en-US" sz="2000" dirty="0"/>
              <a:t> </a:t>
            </a:r>
            <a:r>
              <a:rPr lang="en-US" sz="2000" dirty="0" err="1"/>
              <a:t>taxas</a:t>
            </a:r>
            <a:r>
              <a:rPr lang="en-US" sz="2000" dirty="0"/>
              <a:t> </a:t>
            </a:r>
            <a:r>
              <a:rPr lang="en-US" sz="2000" dirty="0" err="1"/>
              <a:t>muito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altas</a:t>
            </a:r>
            <a:r>
              <a:rPr lang="en-US" sz="2000" dirty="0"/>
              <a:t> (18%). </a:t>
            </a:r>
            <a:r>
              <a:rPr lang="en-US" sz="2000" dirty="0" err="1"/>
              <a:t>Vários</a:t>
            </a:r>
            <a:r>
              <a:rPr lang="en-US" sz="2000" dirty="0"/>
              <a:t> </a:t>
            </a:r>
            <a:r>
              <a:rPr lang="en-US" sz="2000" dirty="0" err="1"/>
              <a:t>fatores</a:t>
            </a:r>
            <a:r>
              <a:rPr lang="en-US" sz="2000" dirty="0"/>
              <a:t> </a:t>
            </a:r>
            <a:r>
              <a:rPr lang="en-US" sz="2000" dirty="0" err="1"/>
              <a:t>aumentam</a:t>
            </a:r>
            <a:r>
              <a:rPr lang="en-US" sz="2000" dirty="0"/>
              <a:t> a </a:t>
            </a:r>
            <a:r>
              <a:rPr lang="en-US" sz="2000" dirty="0" err="1"/>
              <a:t>probabilidade</a:t>
            </a:r>
            <a:r>
              <a:rPr lang="en-US" sz="2000" dirty="0"/>
              <a:t> de </a:t>
            </a:r>
            <a:r>
              <a:rPr lang="en-US" sz="2000" dirty="0" err="1"/>
              <a:t>excitação</a:t>
            </a:r>
            <a:r>
              <a:rPr lang="en-US" sz="2000" dirty="0"/>
              <a:t> </a:t>
            </a:r>
            <a:r>
              <a:rPr lang="en-US" sz="2000" dirty="0" err="1"/>
              <a:t>involuntária</a:t>
            </a:r>
            <a:r>
              <a:rPr lang="en-US" sz="2000" dirty="0"/>
              <a:t> – </a:t>
            </a:r>
            <a:r>
              <a:rPr lang="en-US" sz="2000" dirty="0" err="1"/>
              <a:t>fadiga</a:t>
            </a:r>
            <a:r>
              <a:rPr lang="en-US" sz="2000" dirty="0"/>
              <a:t>, </a:t>
            </a:r>
            <a:r>
              <a:rPr lang="en-US" sz="2000" dirty="0" err="1"/>
              <a:t>ansiedade</a:t>
            </a:r>
            <a:r>
              <a:rPr lang="en-US" sz="2000" dirty="0"/>
              <a:t>, </a:t>
            </a:r>
            <a:r>
              <a:rPr lang="en-US" sz="2000" dirty="0" err="1"/>
              <a:t>estresse</a:t>
            </a:r>
            <a:r>
              <a:rPr lang="en-US" sz="2000" dirty="0"/>
              <a:t> – mas parece </a:t>
            </a:r>
            <a:r>
              <a:rPr lang="en-US" sz="2000" dirty="0" err="1"/>
              <a:t>ocorrer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frequentemente</a:t>
            </a:r>
            <a:r>
              <a:rPr lang="en-US" sz="2000" dirty="0"/>
              <a:t> com </a:t>
            </a:r>
            <a:r>
              <a:rPr lang="en-US" sz="2000" dirty="0" err="1"/>
              <a:t>aqueles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lidam</a:t>
            </a:r>
            <a:r>
              <a:rPr lang="en-US" sz="2000" dirty="0"/>
              <a:t> com crises </a:t>
            </a:r>
            <a:r>
              <a:rPr lang="en-US" sz="2000" dirty="0" err="1"/>
              <a:t>pessoais</a:t>
            </a:r>
            <a:r>
              <a:rPr lang="en-US" sz="2000" dirty="0"/>
              <a:t>.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é</a:t>
            </a:r>
            <a:r>
              <a:rPr lang="en-US" sz="2000" dirty="0"/>
              <a:t> </a:t>
            </a:r>
            <a:r>
              <a:rPr lang="en-US" sz="2000" dirty="0" err="1"/>
              <a:t>considerado</a:t>
            </a:r>
            <a:r>
              <a:rPr lang="en-US" sz="2000" dirty="0"/>
              <a:t> </a:t>
            </a:r>
            <a:r>
              <a:rPr lang="en-US" sz="2000" dirty="0" err="1"/>
              <a:t>hereditário</a:t>
            </a:r>
            <a:r>
              <a:rPr lang="en-US" sz="2000" dirty="0"/>
              <a:t>: as chances de uma </a:t>
            </a:r>
            <a:r>
              <a:rPr lang="en-US" sz="2000" dirty="0" err="1"/>
              <a:t>criança</a:t>
            </a:r>
            <a:r>
              <a:rPr lang="en-US" sz="2000" dirty="0"/>
              <a:t> </a:t>
            </a:r>
            <a:r>
              <a:rPr lang="en-US" sz="2000" dirty="0" err="1"/>
              <a:t>herdar</a:t>
            </a:r>
            <a:r>
              <a:rPr lang="en-US" sz="2000" dirty="0"/>
              <a:t> o </a:t>
            </a:r>
            <a:r>
              <a:rPr lang="en-US" sz="2000" dirty="0" err="1"/>
              <a:t>distúrbio</a:t>
            </a:r>
            <a:r>
              <a:rPr lang="en-US" sz="2000" dirty="0"/>
              <a:t> </a:t>
            </a:r>
            <a:r>
              <a:rPr lang="en-US" sz="2000" dirty="0" err="1"/>
              <a:t>aumentam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60% se ambos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pais</a:t>
            </a:r>
            <a:r>
              <a:rPr lang="en-US" sz="2000" dirty="0"/>
              <a:t> </a:t>
            </a:r>
            <a:r>
              <a:rPr lang="en-US" sz="2000" dirty="0" err="1"/>
              <a:t>forem</a:t>
            </a:r>
            <a:r>
              <a:rPr lang="en-US" sz="2000" dirty="0"/>
              <a:t> </a:t>
            </a:r>
            <a:r>
              <a:rPr lang="en-US" sz="2000" dirty="0" err="1"/>
              <a:t>afetados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05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Informações</a:t>
            </a:r>
            <a:r>
              <a:rPr lang="en-US" sz="35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5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Gerais</a:t>
            </a:r>
            <a:r>
              <a:rPr lang="en-US" sz="35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5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sobre</a:t>
            </a:r>
            <a:r>
              <a:rPr lang="en-US" sz="35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35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endParaRPr dirty="0"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000" b="0" i="0" u="none" strike="noStrike" cap="none" dirty="0" err="1" smtClean="0">
                <a:solidFill>
                  <a:schemeClr val="dk1"/>
                </a:solidFill>
                <a:sym typeface="Gill Sans"/>
              </a:rPr>
              <a:t>Trata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-se de uma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alteração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transição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profundo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, do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-REM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REM</a:t>
            </a:r>
            <a:endParaRPr sz="20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maioria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dos casos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violento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atingem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homens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(47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cada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grupo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de 50), com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idades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de 27 a 48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anos</a:t>
            </a:r>
            <a:endParaRPr sz="20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Está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geralmente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associado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a um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histórico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familiar,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enurese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noturna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pesadelos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despertar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agitado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sym typeface="Gill Sans"/>
            </a:endParaRPr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Inicia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-se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primeira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fase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profundo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(de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meia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hora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até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duas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horas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depois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iniciado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000" b="0" i="0" u="none" strike="noStrike" cap="none" dirty="0">
                <a:solidFill>
                  <a:schemeClr val="dk1"/>
                </a:solidFill>
                <a:sym typeface="Gill Sans"/>
              </a:rPr>
              <a:t>) </a:t>
            </a:r>
            <a:endParaRPr sz="2000" dirty="0"/>
          </a:p>
        </p:txBody>
      </p:sp>
      <p:pic>
        <p:nvPicPr>
          <p:cNvPr id="303" name="Google Shape;303;p17" descr="sleepwalking-man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8816" r="-8816"/>
          <a:stretch/>
        </p:blipFill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Mais alguns critérios de identificação</a:t>
            </a:r>
            <a:endParaRPr/>
          </a:p>
        </p:txBody>
      </p:sp>
      <p:pic>
        <p:nvPicPr>
          <p:cNvPr id="309" name="Google Shape;309;p18" descr="465_1sleep_walkin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180" b="2179"/>
          <a:stretch/>
        </p:blipFill>
        <p:spPr>
          <a:xfrm>
            <a:off x="1435100" y="1660973"/>
            <a:ext cx="3657600" cy="466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8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rosto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sonâmbulo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fica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vazio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indiferente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outros 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Durante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muito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difícil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acordá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-lo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Após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despertar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completo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há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amnésia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relação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ocorrido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durante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sono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Confusão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desorientação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após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despertar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muito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raro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pessoas com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60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anos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episódios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geralmente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relacionados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com stress 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ativados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crises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pessoais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Atos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motivados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premeditados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cometidos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nesse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estado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Ato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involuntário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ou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voluntário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?</a:t>
            </a:r>
            <a:endParaRPr dirty="0"/>
          </a:p>
        </p:txBody>
      </p:sp>
      <p:sp>
        <p:nvSpPr>
          <p:cNvPr id="316" name="Google Shape;316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Crime: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pressupõe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intenção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dolo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/culpa)</a:t>
            </a:r>
            <a:endParaRPr sz="22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Durante o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há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consciência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dos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atos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praticados</a:t>
            </a:r>
            <a:endParaRPr sz="22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há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verdadeira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liberdade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escolha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entre o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certo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e o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errado</a:t>
            </a:r>
            <a:endParaRPr sz="22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Inexiste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habilidade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de resolver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conflitos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sym typeface="Gill Sans"/>
              </a:rPr>
              <a:t>interesses</a:t>
            </a:r>
            <a:r>
              <a:rPr lang="en-US" sz="22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endParaRPr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o-sleepwalker-dos-desenhos-animados-com-mãos-realizou-na-parte-dianteira-197044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55" y="1606323"/>
            <a:ext cx="3299809" cy="329980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involuntário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voluntário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0" lvl="0" indent="0" algn="just">
              <a:spcBef>
                <a:spcPts val="0"/>
              </a:spcBef>
              <a:buSzPts val="1920"/>
              <a:buNone/>
            </a:pPr>
            <a:r>
              <a:rPr lang="en-US" sz="2300" dirty="0" err="1"/>
              <a:t>Há</a:t>
            </a:r>
            <a:r>
              <a:rPr lang="en-US" sz="2300" dirty="0"/>
              <a:t> </a:t>
            </a:r>
            <a:r>
              <a:rPr lang="en-US" sz="2300" dirty="0" err="1"/>
              <a:t>considerável</a:t>
            </a:r>
            <a:r>
              <a:rPr lang="en-US" sz="2300" dirty="0"/>
              <a:t> </a:t>
            </a:r>
            <a:r>
              <a:rPr lang="en-US" sz="2300" dirty="0" err="1"/>
              <a:t>controle</a:t>
            </a:r>
            <a:r>
              <a:rPr lang="en-US" sz="2300" dirty="0"/>
              <a:t> dos </a:t>
            </a:r>
            <a:r>
              <a:rPr lang="en-US" sz="2300" dirty="0" err="1"/>
              <a:t>atos</a:t>
            </a:r>
            <a:r>
              <a:rPr lang="en-US" sz="2300" dirty="0"/>
              <a:t> </a:t>
            </a:r>
            <a:r>
              <a:rPr lang="en-US" sz="2300" dirty="0" err="1"/>
              <a:t>praticados</a:t>
            </a:r>
            <a:endParaRPr lang="en-US" sz="2300" dirty="0"/>
          </a:p>
          <a:p>
            <a:pPr marL="82550" lvl="0" indent="0" algn="just">
              <a:buSzPts val="1920"/>
              <a:buNone/>
            </a:pPr>
            <a:r>
              <a:rPr lang="en-US" sz="2300" dirty="0" err="1"/>
              <a:t>Alguns</a:t>
            </a:r>
            <a:r>
              <a:rPr lang="en-US" sz="2300" dirty="0"/>
              <a:t> </a:t>
            </a:r>
            <a:r>
              <a:rPr lang="en-US" sz="2300" dirty="0" err="1"/>
              <a:t>executam</a:t>
            </a:r>
            <a:r>
              <a:rPr lang="en-US" sz="2300" dirty="0"/>
              <a:t> </a:t>
            </a:r>
            <a:r>
              <a:rPr lang="en-US" sz="2300" dirty="0" err="1"/>
              <a:t>complicadas</a:t>
            </a:r>
            <a:r>
              <a:rPr lang="en-US" sz="2300" dirty="0"/>
              <a:t> </a:t>
            </a:r>
            <a:r>
              <a:rPr lang="en-US" sz="2300" dirty="0" err="1"/>
              <a:t>tarefas</a:t>
            </a:r>
            <a:r>
              <a:rPr lang="en-US" sz="2300" dirty="0"/>
              <a:t> e </a:t>
            </a:r>
            <a:r>
              <a:rPr lang="en-US" sz="2300" dirty="0" err="1"/>
              <a:t>frequentemente</a:t>
            </a:r>
            <a:r>
              <a:rPr lang="en-US" sz="2300" dirty="0"/>
              <a:t> </a:t>
            </a:r>
            <a:r>
              <a:rPr lang="en-US" sz="2300" dirty="0" err="1"/>
              <a:t>respondem</a:t>
            </a:r>
            <a:r>
              <a:rPr lang="en-US" sz="2300" dirty="0"/>
              <a:t> a </a:t>
            </a:r>
            <a:r>
              <a:rPr lang="en-US" sz="2300" dirty="0" err="1"/>
              <a:t>estímulos</a:t>
            </a:r>
            <a:r>
              <a:rPr lang="en-US" sz="2300" dirty="0"/>
              <a:t> </a:t>
            </a:r>
            <a:r>
              <a:rPr lang="en-US" sz="2300" dirty="0" err="1"/>
              <a:t>externos</a:t>
            </a:r>
            <a:endParaRPr lang="en-US" sz="2300" dirty="0"/>
          </a:p>
          <a:p>
            <a:pPr marL="82550" lvl="0" indent="0" algn="just">
              <a:buSzPts val="1920"/>
              <a:buNone/>
            </a:pPr>
            <a:r>
              <a:rPr lang="en-US" sz="2300" dirty="0" err="1"/>
              <a:t>Há</a:t>
            </a:r>
            <a:r>
              <a:rPr lang="en-US" sz="2300" dirty="0"/>
              <a:t> uma </a:t>
            </a:r>
            <a:r>
              <a:rPr lang="en-US" sz="2300" dirty="0" err="1"/>
              <a:t>resposta</a:t>
            </a:r>
            <a:r>
              <a:rPr lang="en-US" sz="2300" dirty="0"/>
              <a:t> </a:t>
            </a:r>
            <a:r>
              <a:rPr lang="en-US" sz="2300" dirty="0" err="1"/>
              <a:t>às</a:t>
            </a:r>
            <a:r>
              <a:rPr lang="en-US" sz="2300" dirty="0"/>
              <a:t> </a:t>
            </a:r>
            <a:r>
              <a:rPr lang="en-US" sz="2300" dirty="0" err="1"/>
              <a:t>percepções</a:t>
            </a:r>
            <a:r>
              <a:rPr lang="en-US" sz="2300" dirty="0"/>
              <a:t> do </a:t>
            </a:r>
            <a:r>
              <a:rPr lang="en-US" sz="2300" dirty="0" err="1"/>
              <a:t>mundo</a:t>
            </a:r>
            <a:r>
              <a:rPr lang="en-US" sz="2300" dirty="0"/>
              <a:t> </a:t>
            </a:r>
            <a:r>
              <a:rPr lang="en-US" sz="2300" dirty="0" err="1"/>
              <a:t>desperto</a:t>
            </a:r>
            <a:endParaRPr lang="en-US" sz="2300" dirty="0"/>
          </a:p>
          <a:p>
            <a:pPr marL="82550" lvl="0" indent="0" algn="just">
              <a:buSzPts val="1920"/>
              <a:buNone/>
            </a:pPr>
            <a:r>
              <a:rPr lang="en-US" sz="2300" dirty="0"/>
              <a:t>O </a:t>
            </a:r>
            <a:r>
              <a:rPr lang="en-US" sz="2300" dirty="0" err="1"/>
              <a:t>comportamento</a:t>
            </a:r>
            <a:r>
              <a:rPr lang="en-US" sz="2300" dirty="0"/>
              <a:t> </a:t>
            </a:r>
            <a:r>
              <a:rPr lang="en-US" sz="2300" dirty="0" err="1"/>
              <a:t>não</a:t>
            </a:r>
            <a:r>
              <a:rPr lang="en-US" sz="2300" dirty="0"/>
              <a:t> </a:t>
            </a:r>
            <a:r>
              <a:rPr lang="en-US" sz="2300" dirty="0" err="1"/>
              <a:t>só</a:t>
            </a:r>
            <a:r>
              <a:rPr lang="en-US" sz="2300" dirty="0"/>
              <a:t> </a:t>
            </a:r>
            <a:r>
              <a:rPr lang="en-US" sz="2300" dirty="0" err="1"/>
              <a:t>é</a:t>
            </a:r>
            <a:r>
              <a:rPr lang="en-US" sz="2300" dirty="0"/>
              <a:t> </a:t>
            </a:r>
            <a:r>
              <a:rPr lang="en-US" sz="2300" dirty="0" err="1"/>
              <a:t>volitivo</a:t>
            </a:r>
            <a:r>
              <a:rPr lang="en-US" sz="2300" dirty="0"/>
              <a:t>, mas </a:t>
            </a:r>
            <a:r>
              <a:rPr lang="en-US" sz="2300" dirty="0" err="1"/>
              <a:t>é</a:t>
            </a:r>
            <a:r>
              <a:rPr lang="en-US" sz="2300" dirty="0"/>
              <a:t> </a:t>
            </a:r>
            <a:r>
              <a:rPr lang="en-US" sz="2300" dirty="0" err="1" smtClean="0"/>
              <a:t>intencional</a:t>
            </a:r>
            <a:endParaRPr lang="en-US" sz="23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86360" indent="0" algn="just">
              <a:buNone/>
            </a:pP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/>
              <a:t>abril</a:t>
            </a:r>
            <a:r>
              <a:rPr lang="en-US" sz="2200" dirty="0"/>
              <a:t> de 2014, uma </a:t>
            </a:r>
            <a:r>
              <a:rPr lang="en-US" sz="2200" dirty="0" err="1"/>
              <a:t>menina</a:t>
            </a:r>
            <a:r>
              <a:rPr lang="en-US" sz="2200" dirty="0"/>
              <a:t> de 10 </a:t>
            </a:r>
            <a:r>
              <a:rPr lang="en-US" sz="2200" dirty="0" err="1" smtClean="0"/>
              <a:t>anos</a:t>
            </a:r>
            <a:r>
              <a:rPr lang="en-US" sz="2200" dirty="0" smtClean="0"/>
              <a:t>, </a:t>
            </a:r>
            <a:r>
              <a:rPr lang="en-US" sz="2200" dirty="0"/>
              <a:t>de </a:t>
            </a:r>
            <a:r>
              <a:rPr lang="en-US" sz="2200" dirty="0" smtClean="0"/>
              <a:t>Ohio, </a:t>
            </a:r>
            <a:r>
              <a:rPr lang="en-US" sz="2200" dirty="0" err="1"/>
              <a:t>levantou</a:t>
            </a:r>
            <a:r>
              <a:rPr lang="en-US" sz="2200" dirty="0"/>
              <a:t> no </a:t>
            </a:r>
            <a:r>
              <a:rPr lang="en-US" sz="2200" dirty="0" err="1"/>
              <a:t>meio</a:t>
            </a:r>
            <a:r>
              <a:rPr lang="en-US" sz="2200" dirty="0"/>
              <a:t> da </a:t>
            </a:r>
            <a:r>
              <a:rPr lang="en-US" sz="2200" dirty="0" err="1"/>
              <a:t>noite</a:t>
            </a:r>
            <a:r>
              <a:rPr lang="en-US" sz="2200" dirty="0"/>
              <a:t>, </a:t>
            </a:r>
            <a:r>
              <a:rPr lang="en-US" sz="2200" dirty="0" err="1"/>
              <a:t>pegou</a:t>
            </a:r>
            <a:r>
              <a:rPr lang="en-US" sz="2200" dirty="0"/>
              <a:t> as </a:t>
            </a:r>
            <a:r>
              <a:rPr lang="en-US" sz="2200" dirty="0" err="1"/>
              <a:t>chaves</a:t>
            </a:r>
            <a:r>
              <a:rPr lang="en-US" sz="2200" dirty="0"/>
              <a:t> do </a:t>
            </a:r>
            <a:r>
              <a:rPr lang="en-US" sz="2200" dirty="0" err="1"/>
              <a:t>carro</a:t>
            </a:r>
            <a:r>
              <a:rPr lang="en-US" sz="2200" dirty="0"/>
              <a:t> do </a:t>
            </a:r>
            <a:r>
              <a:rPr lang="en-US" sz="2200" dirty="0" err="1"/>
              <a:t>pai</a:t>
            </a:r>
            <a:r>
              <a:rPr lang="en-US" sz="2200" dirty="0"/>
              <a:t> e </a:t>
            </a:r>
            <a:r>
              <a:rPr lang="en-US" sz="2200" dirty="0" err="1"/>
              <a:t>dirigiu</a:t>
            </a:r>
            <a:r>
              <a:rPr lang="en-US" sz="2200" dirty="0"/>
              <a:t> </a:t>
            </a:r>
            <a:r>
              <a:rPr lang="en-US" sz="2200" dirty="0" err="1"/>
              <a:t>dois</a:t>
            </a:r>
            <a:r>
              <a:rPr lang="en-US" sz="2200" dirty="0"/>
              <a:t> </a:t>
            </a:r>
            <a:r>
              <a:rPr lang="en-US" sz="2200" dirty="0" err="1"/>
              <a:t>quarteirões</a:t>
            </a:r>
            <a:r>
              <a:rPr lang="en-US" sz="2200" dirty="0"/>
              <a:t> </a:t>
            </a:r>
            <a:r>
              <a:rPr lang="en-US" sz="2200" dirty="0" err="1"/>
              <a:t>pela</a:t>
            </a:r>
            <a:r>
              <a:rPr lang="en-US" sz="2200" dirty="0"/>
              <a:t> </a:t>
            </a:r>
            <a:r>
              <a:rPr lang="en-US" sz="2200" dirty="0" err="1"/>
              <a:t>estrada</a:t>
            </a:r>
            <a:r>
              <a:rPr lang="en-US" sz="2200" dirty="0"/>
              <a:t> antes de </a:t>
            </a:r>
            <a:r>
              <a:rPr lang="en-US" sz="2200" dirty="0" err="1"/>
              <a:t>bater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um </a:t>
            </a:r>
            <a:r>
              <a:rPr lang="en-US" sz="2200" dirty="0" err="1"/>
              <a:t>caminhão</a:t>
            </a:r>
            <a:r>
              <a:rPr lang="en-US" sz="2200" dirty="0"/>
              <a:t> e </a:t>
            </a:r>
            <a:r>
              <a:rPr lang="en-US" sz="2200" dirty="0" err="1"/>
              <a:t>dois</a:t>
            </a:r>
            <a:r>
              <a:rPr lang="en-US" sz="2200" dirty="0"/>
              <a:t> </a:t>
            </a:r>
            <a:r>
              <a:rPr lang="en-US" sz="2200" dirty="0" err="1"/>
              <a:t>carros</a:t>
            </a:r>
            <a:r>
              <a:rPr lang="en-US" sz="2200" dirty="0"/>
              <a:t> </a:t>
            </a:r>
            <a:r>
              <a:rPr lang="en-US" sz="2200" dirty="0" err="1"/>
              <a:t>estacionados</a:t>
            </a:r>
            <a:r>
              <a:rPr lang="en-US" sz="2200" dirty="0"/>
              <a:t>. – </a:t>
            </a:r>
            <a:r>
              <a:rPr lang="en-US" sz="2200" dirty="0" err="1"/>
              <a:t>supostamente</a:t>
            </a:r>
            <a:r>
              <a:rPr lang="en-US" sz="2200" dirty="0"/>
              <a:t>, </a:t>
            </a:r>
            <a:r>
              <a:rPr lang="en-US" sz="2200" dirty="0" err="1"/>
              <a:t>tudo</a:t>
            </a:r>
            <a:r>
              <a:rPr lang="en-US" sz="2200" dirty="0"/>
              <a:t> </a:t>
            </a:r>
            <a:r>
              <a:rPr lang="en-US" sz="2200" dirty="0" err="1"/>
              <a:t>isso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um </a:t>
            </a:r>
            <a:r>
              <a:rPr lang="en-US" sz="2200" dirty="0" err="1"/>
              <a:t>estado</a:t>
            </a:r>
            <a:r>
              <a:rPr lang="en-US" sz="2200" dirty="0"/>
              <a:t> </a:t>
            </a:r>
            <a:r>
              <a:rPr lang="en-US" sz="2200" dirty="0" err="1"/>
              <a:t>transitivo</a:t>
            </a:r>
            <a:r>
              <a:rPr lang="en-US" sz="2200" dirty="0"/>
              <a:t> de </a:t>
            </a:r>
            <a:r>
              <a:rPr lang="en-US" sz="2200" dirty="0" err="1"/>
              <a:t>sono</a:t>
            </a:r>
            <a:r>
              <a:rPr lang="en-US" sz="2200" dirty="0"/>
              <a:t>. </a:t>
            </a:r>
            <a:r>
              <a:rPr lang="en-US" sz="2200" dirty="0" err="1"/>
              <a:t>Dezenas</a:t>
            </a:r>
            <a:r>
              <a:rPr lang="en-US" sz="2200" dirty="0"/>
              <a:t> de casos </a:t>
            </a:r>
            <a:r>
              <a:rPr lang="en-US" sz="2200" dirty="0" err="1"/>
              <a:t>semelhantes</a:t>
            </a:r>
            <a:r>
              <a:rPr lang="en-US" sz="2200" dirty="0"/>
              <a:t> </a:t>
            </a:r>
            <a:r>
              <a:rPr lang="en-US" sz="2200" dirty="0" err="1"/>
              <a:t>surgem</a:t>
            </a:r>
            <a:r>
              <a:rPr lang="en-US" sz="2200" dirty="0"/>
              <a:t> a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ano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451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900"/>
              <a:buFont typeface="Gill Sans"/>
              <a:buNone/>
            </a:pPr>
            <a:r>
              <a:rPr lang="en-US" sz="39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Teoria</a:t>
            </a:r>
            <a:r>
              <a:rPr lang="en-US" sz="39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3900" b="0" i="0" u="none" dirty="0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dual</a:t>
            </a:r>
            <a:endParaRPr dirty="0"/>
          </a:p>
        </p:txBody>
      </p:sp>
      <p:sp>
        <p:nvSpPr>
          <p:cNvPr id="323" name="Google Shape;323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comportamento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volitivo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, mas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criminoso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porque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há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consciência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sym typeface="Gill Sans"/>
              </a:rPr>
              <a:t>ação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8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Há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nível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básico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compreensão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, mas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falta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consciência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das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consequencias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sym typeface="Gill Sans"/>
              </a:rPr>
              <a:t>ato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8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Sob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esta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teoria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, de um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duplo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Eu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Eu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dorme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governado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pelo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Eu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vigília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, das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intenções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e das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sym typeface="Gill Sans"/>
              </a:rPr>
              <a:t>vontades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8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1974, 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Suprema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Corte da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Califórnia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adotou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implicitamente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teoria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8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800" b="0" i="1" u="none" strike="noStrike" cap="none" dirty="0">
                <a:solidFill>
                  <a:schemeClr val="dk1"/>
                </a:solidFill>
                <a:sym typeface="Gill Sans"/>
              </a:rPr>
              <a:t>People v. </a:t>
            </a:r>
            <a:r>
              <a:rPr lang="en-US" sz="2800" b="0" i="1" u="none" strike="noStrike" cap="none" dirty="0" err="1" smtClean="0">
                <a:solidFill>
                  <a:schemeClr val="dk1"/>
                </a:solidFill>
                <a:sym typeface="Gill Sans"/>
              </a:rPr>
              <a:t>Sedeno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800" dirty="0"/>
          </a:p>
          <a:p>
            <a:pPr marL="365125" marR="0" lvl="0" indent="-180975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sym typeface="Gill Sans"/>
            </a:endParaRPr>
          </a:p>
          <a:p>
            <a:pPr marL="365125" marR="0" lvl="0" indent="-1403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403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defesa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sonâmbulo</a:t>
            </a:r>
            <a:endParaRPr dirty="0"/>
          </a:p>
        </p:txBody>
      </p:sp>
      <p:sp>
        <p:nvSpPr>
          <p:cNvPr id="330" name="Google Shape;33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500" b="0" i="1" u="none" dirty="0" err="1">
                <a:solidFill>
                  <a:schemeClr val="dk1"/>
                </a:solidFill>
                <a:sym typeface="Gill Sans"/>
              </a:rPr>
              <a:t>Automatismo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: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estado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movimento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corporal </a:t>
            </a:r>
            <a:r>
              <a:rPr lang="en-US" sz="2500" b="0" i="0" u="none" dirty="0" err="1" smtClean="0">
                <a:solidFill>
                  <a:schemeClr val="dk1"/>
                </a:solidFill>
                <a:sym typeface="Gill Sans"/>
              </a:rPr>
              <a:t>involuntário</a:t>
            </a:r>
            <a:r>
              <a:rPr lang="en-US" sz="25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5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500" i="1" u="none" dirty="0">
                <a:solidFill>
                  <a:schemeClr val="dk1"/>
                </a:solidFill>
                <a:sym typeface="Gill Sans"/>
              </a:rPr>
              <a:t>King v </a:t>
            </a:r>
            <a:r>
              <a:rPr lang="en-US" sz="2500" i="1" u="none" dirty="0" err="1">
                <a:solidFill>
                  <a:schemeClr val="dk1"/>
                </a:solidFill>
                <a:sym typeface="Gill Sans"/>
              </a:rPr>
              <a:t>Cogdon</a:t>
            </a:r>
            <a:r>
              <a:rPr lang="en-US" sz="2500" i="1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(1950): 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ré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absolvida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acusação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ter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assassinado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filha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com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machado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5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A Sra.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Cogdon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achando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soldados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atacando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filha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golpeou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duas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vezes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com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machado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matando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-a.</a:t>
            </a:r>
            <a:endParaRPr sz="25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defesa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alegou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automatismo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afirmando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suas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ações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estavam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além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controle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.  </a:t>
            </a:r>
            <a:endParaRPr sz="25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None/>
            </a:pP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história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apoiada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pelo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testemunho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de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médico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, um </a:t>
            </a:r>
            <a:r>
              <a:rPr lang="en-US" sz="2500" b="0" i="0" u="none" dirty="0" err="1">
                <a:solidFill>
                  <a:schemeClr val="dk1"/>
                </a:solidFill>
                <a:sym typeface="Gill Sans"/>
              </a:rPr>
              <a:t>psiquiatra</a:t>
            </a:r>
            <a:r>
              <a:rPr lang="en-US" sz="2500" b="0" i="0" u="none" dirty="0">
                <a:solidFill>
                  <a:schemeClr val="dk1"/>
                </a:solidFill>
                <a:sym typeface="Gill Sans"/>
              </a:rPr>
              <a:t> e um </a:t>
            </a:r>
            <a:r>
              <a:rPr lang="en-US" sz="2500" b="0" i="0" u="none" dirty="0" err="1" smtClean="0">
                <a:solidFill>
                  <a:schemeClr val="dk1"/>
                </a:solidFill>
                <a:sym typeface="Gill Sans"/>
              </a:rPr>
              <a:t>psicólogo</a:t>
            </a:r>
            <a:r>
              <a:rPr lang="en-US" sz="25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err="1"/>
              <a:t>defesa</a:t>
            </a:r>
            <a:r>
              <a:rPr lang="en-US" dirty="0"/>
              <a:t> do </a:t>
            </a:r>
            <a:r>
              <a:rPr lang="en-US" dirty="0" err="1"/>
              <a:t>sonâmbulo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550" lvl="0" indent="0" algn="just">
              <a:spcBef>
                <a:spcPts val="0"/>
              </a:spcBef>
              <a:buNone/>
            </a:pPr>
            <a:r>
              <a:rPr lang="en-US" i="1" dirty="0" err="1"/>
              <a:t>Inconsciência</a:t>
            </a:r>
            <a:r>
              <a:rPr lang="en-US" dirty="0"/>
              <a:t>: </a:t>
            </a:r>
            <a:r>
              <a:rPr lang="en-US" dirty="0" err="1"/>
              <a:t>estado</a:t>
            </a:r>
            <a:r>
              <a:rPr lang="en-US" dirty="0"/>
              <a:t> de </a:t>
            </a:r>
            <a:r>
              <a:rPr lang="en-US" dirty="0" err="1"/>
              <a:t>incapacidade</a:t>
            </a:r>
            <a:r>
              <a:rPr lang="en-US" dirty="0"/>
              <a:t> mental </a:t>
            </a:r>
            <a:r>
              <a:rPr lang="en-US" dirty="0" err="1" smtClean="0"/>
              <a:t>temporária</a:t>
            </a:r>
            <a:r>
              <a:rPr lang="en-US" dirty="0" smtClean="0"/>
              <a:t>.</a:t>
            </a:r>
            <a:endParaRPr lang="en-US" dirty="0"/>
          </a:p>
          <a:p>
            <a:pPr marL="82550" lvl="0" indent="0" algn="just">
              <a:buNone/>
            </a:pPr>
            <a:r>
              <a:rPr lang="en-US" dirty="0" err="1"/>
              <a:t>É</a:t>
            </a:r>
            <a:r>
              <a:rPr lang="en-US" dirty="0"/>
              <a:t> uma </a:t>
            </a:r>
            <a:r>
              <a:rPr lang="en-US" dirty="0" err="1"/>
              <a:t>defesa</a:t>
            </a:r>
            <a:r>
              <a:rPr lang="en-US" dirty="0"/>
              <a:t> contra a </a:t>
            </a:r>
            <a:r>
              <a:rPr lang="en-US" dirty="0" err="1"/>
              <a:t>culpabilidade</a:t>
            </a:r>
            <a:r>
              <a:rPr lang="en-US" dirty="0"/>
              <a:t>, se </a:t>
            </a:r>
            <a:r>
              <a:rPr lang="en-US" dirty="0" err="1"/>
              <a:t>provado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réu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</a:t>
            </a:r>
            <a:r>
              <a:rPr lang="en-US" dirty="0" err="1"/>
              <a:t>mentalmente</a:t>
            </a:r>
            <a:r>
              <a:rPr lang="en-US" dirty="0"/>
              <a:t> </a:t>
            </a:r>
            <a:r>
              <a:rPr lang="en-US" dirty="0" err="1"/>
              <a:t>incapacitado</a:t>
            </a:r>
            <a:r>
              <a:rPr lang="en-US" dirty="0"/>
              <a:t> no </a:t>
            </a:r>
            <a:r>
              <a:rPr lang="en-US" dirty="0" err="1"/>
              <a:t>momento</a:t>
            </a:r>
            <a:r>
              <a:rPr lang="en-US" dirty="0"/>
              <a:t> do </a:t>
            </a:r>
            <a:r>
              <a:rPr lang="en-US" dirty="0" err="1" smtClean="0"/>
              <a:t>ato</a:t>
            </a:r>
            <a:r>
              <a:rPr lang="en-US" dirty="0" smtClean="0"/>
              <a:t>.</a:t>
            </a:r>
            <a:endParaRPr lang="en-US" dirty="0"/>
          </a:p>
          <a:p>
            <a:pPr marL="82550" lvl="0" indent="0" algn="just">
              <a:buNone/>
            </a:pPr>
            <a:r>
              <a:rPr lang="en-US" dirty="0"/>
              <a:t>Na </a:t>
            </a:r>
            <a:r>
              <a:rPr lang="en-US" dirty="0" err="1"/>
              <a:t>Califórnia</a:t>
            </a:r>
            <a:r>
              <a:rPr lang="en-US" dirty="0"/>
              <a:t> a </a:t>
            </a:r>
            <a:r>
              <a:rPr lang="en-US" dirty="0" err="1"/>
              <a:t>inconsciência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prevista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lei (</a:t>
            </a:r>
            <a:r>
              <a:rPr lang="en-US" dirty="0" err="1"/>
              <a:t>código</a:t>
            </a:r>
            <a:r>
              <a:rPr lang="en-US" dirty="0"/>
              <a:t>) </a:t>
            </a:r>
            <a:r>
              <a:rPr lang="en-US" dirty="0" err="1"/>
              <a:t>incluindo</a:t>
            </a:r>
            <a:r>
              <a:rPr lang="en-US" dirty="0"/>
              <a:t> o </a:t>
            </a:r>
            <a:r>
              <a:rPr lang="en-US" dirty="0" err="1"/>
              <a:t>sonambulismo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causa</a:t>
            </a:r>
            <a:r>
              <a:rPr lang="en-US" dirty="0"/>
              <a:t> de </a:t>
            </a:r>
            <a:r>
              <a:rPr lang="en-US" dirty="0" err="1"/>
              <a:t>exclusão</a:t>
            </a:r>
            <a:r>
              <a:rPr lang="en-US" dirty="0"/>
              <a:t> da </a:t>
            </a:r>
            <a:r>
              <a:rPr lang="en-US" dirty="0" err="1"/>
              <a:t>responsabilidade</a:t>
            </a:r>
            <a:r>
              <a:rPr lang="en-US" dirty="0"/>
              <a:t> </a:t>
            </a:r>
            <a:r>
              <a:rPr lang="en-US" dirty="0" smtClean="0"/>
              <a:t>penal.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8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4300" b="0" i="0" u="none" dirty="0" err="1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defesa</a:t>
            </a:r>
            <a:r>
              <a:rPr lang="en-US" sz="4300" b="0" i="0" u="none" dirty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4300" b="0" i="0" u="none" dirty="0" err="1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sonâmbulo</a:t>
            </a:r>
            <a:endParaRPr dirty="0"/>
          </a:p>
        </p:txBody>
      </p:sp>
      <p:sp>
        <p:nvSpPr>
          <p:cNvPr id="337" name="Google Shape;337;p22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distinção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entre 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inconsciência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automatismo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desvaneceu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-se,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porque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defesas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funcionalmente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equivalentes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dirty="0"/>
              <a:t>N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entanto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elas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permanecem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defesas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predominantes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algumas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jurisdições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únicas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reconhecidas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única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outra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defesa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crimes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cometidos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durante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insanidade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mental,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ém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 lang="en-US" dirty="0"/>
              <a:t> </a:t>
            </a:r>
            <a:r>
              <a:rPr lang="en-US" sz="2000" dirty="0" err="1" smtClean="0"/>
              <a:t>poucas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cortes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continuam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reconhece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-la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forma de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defesa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crimes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cometidos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sonâmbulos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insanidade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mental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deve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ser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tratada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institutos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psiquiátricos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normalmente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inadequados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pessoas com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problemas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causas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psicológicas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fisiológicas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diferem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bastante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das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causas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da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insanidade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600"/>
              <a:buFont typeface="Gill Sans"/>
              <a:buNone/>
            </a:pPr>
            <a:r>
              <a:rPr lang="en-US" sz="3600" b="0" i="0" u="none" dirty="0" err="1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Conclus</a:t>
            </a:r>
            <a:r>
              <a:rPr lang="en-US" sz="3600" b="0" i="0" u="none" dirty="0" err="1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ões</a:t>
            </a:r>
            <a:endParaRPr dirty="0"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um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fenômeno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médico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peculiar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distinto</a:t>
            </a:r>
            <a:r>
              <a:rPr lang="en-US" sz="2000" dirty="0"/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medicina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atual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dá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suporte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prática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tribunais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definir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automatismo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inconsciência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Inconsciência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um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estado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incapacidade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mental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temporária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; 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automatismo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um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estado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movimento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corporal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involuntário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defesas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baseadas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premissa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ação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pensamento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involuntários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suportados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evidências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médicas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ações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decorrentes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segundo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evidências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médicas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psicológicas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parcialmente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voluntárias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portanto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frutos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um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automatismo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Também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inconscientes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porque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há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uma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incapacidade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mental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temporária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Trata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-se de uma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condição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fisiológica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corpo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da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mente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simplesmente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um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problema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físico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mental, mas uma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combinação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fatores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físicos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genéticos</a:t>
            </a:r>
            <a:r>
              <a:rPr lang="en-US" sz="20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ambientais</a:t>
            </a:r>
            <a:r>
              <a:rPr lang="en-US" sz="2000" b="0" i="0" u="none" dirty="0" smtClean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  <a:p>
            <a:pPr marL="365125" marR="0" lvl="0" indent="-1809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2001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2001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Histórico</a:t>
            </a:r>
            <a:r>
              <a:rPr lang="en-US" dirty="0"/>
              <a:t> de casos (1):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360" lvl="0" indent="0"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irrell-trial-contemporary-illustration.-murder-by-gas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07" y="1470485"/>
            <a:ext cx="2726858" cy="4834181"/>
          </a:xfrm>
          <a:prstGeom prst="rect">
            <a:avLst/>
          </a:prstGeom>
        </p:spPr>
      </p:pic>
      <p:pic>
        <p:nvPicPr>
          <p:cNvPr id="6" name="Picture 5" descr="28albert-tirrells-murder-of-maria-bickford-was-a-19th-century-sensation.-imgu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7" y="1521066"/>
            <a:ext cx="2764417" cy="47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67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572314"/>
              </a:buClr>
              <a:buSzPts val="3500"/>
            </a:pPr>
            <a:r>
              <a:rPr lang="en-US" sz="3200" dirty="0" err="1"/>
              <a:t>Conclusões</a:t>
            </a:r>
            <a:endParaRPr dirty="0"/>
          </a:p>
        </p:txBody>
      </p:sp>
      <p:sp>
        <p:nvSpPr>
          <p:cNvPr id="349" name="Google Shape;349;p24"/>
          <p:cNvSpPr txBox="1">
            <a:spLocks noGrp="1"/>
          </p:cNvSpPr>
          <p:nvPr>
            <p:ph type="body" idx="1"/>
          </p:nvPr>
        </p:nvSpPr>
        <p:spPr>
          <a:xfrm>
            <a:off x="1435100" y="1524000"/>
            <a:ext cx="3657600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Em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1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McClain v. Indiana 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(1997)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reconheceu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-se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que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o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sonambulismo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é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substancialmente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diferente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da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insanidade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mental</a:t>
            </a:r>
            <a:endParaRPr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demais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cortes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americanas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têm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seguido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essa</a:t>
            </a:r>
            <a:r>
              <a:rPr lang="en-US" sz="2800" b="0" i="0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orientação</a:t>
            </a:r>
            <a:endParaRPr dirty="0"/>
          </a:p>
        </p:txBody>
      </p:sp>
      <p:pic>
        <p:nvPicPr>
          <p:cNvPr id="350" name="Google Shape;350;p24" descr="Insanity-image.jpg.p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987" r="987"/>
          <a:stretch/>
        </p:blipFill>
        <p:spPr>
          <a:xfrm>
            <a:off x="5276850" y="1524000"/>
            <a:ext cx="3657600" cy="466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 dirty="0" err="1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Conclus</a:t>
            </a:r>
            <a:r>
              <a:rPr lang="en-US" sz="4300" b="0" i="0" u="none" dirty="0" err="1" smtClean="0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ões</a:t>
            </a:r>
            <a:endParaRPr dirty="0"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sabido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alguns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fatores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contribuem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desecadeamento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tais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como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: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uso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drogas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álcool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padrões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irregulares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privação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stress.</a:t>
            </a:r>
            <a:endParaRPr sz="21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geralmentes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inicia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nas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primeiras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duas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ou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três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horas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Raramente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surge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após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infância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Crimes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praticados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sonâmbulos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frequentemente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violentos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(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associados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à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agressão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) 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dificilmente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contra a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propriedade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(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furto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).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Eles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complexos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demandam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planejamento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natureza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do crime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deve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ser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comparada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com 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grau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controle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das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ações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exibido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pelo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sonâmbulo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  <a:p>
            <a:pPr marL="8255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O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geralmente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ocorre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isoladamente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Quase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sempre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tem um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histórico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1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b="0" i="0" u="none" dirty="0" err="1" smtClean="0">
                <a:solidFill>
                  <a:schemeClr val="dk1"/>
                </a:solidFill>
                <a:sym typeface="Gill Sans"/>
              </a:rPr>
              <a:t>trás</a:t>
            </a:r>
            <a:r>
              <a:rPr lang="en-US" sz="2100" b="0" i="0" u="none" dirty="0" smtClean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Conclusões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Tela 2022-11-10 às 00.07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58" y="1425854"/>
            <a:ext cx="6748660" cy="49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(2):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sym typeface="Gill Sans"/>
              </a:rPr>
              <a:t>Fain v. Commonwealth</a:t>
            </a:r>
            <a:endParaRPr sz="24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Este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é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caso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clássico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década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de 1870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envolvendo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dormiu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no lobby de um hotel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Kentucky.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porteiro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chamou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tentar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acordá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-lo,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puxou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arma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atirou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porteiro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três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vezes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. Enquanto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porteiro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chão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gritou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várias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vezes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: "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-wee!”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Depois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disso,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levantou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saiu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sala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,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a uma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testemunha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baleado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alguém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lhe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disseram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baleado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aparentou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profunda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tristeza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. 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atirador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considerado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culpado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homicídio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culposo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, mas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condenação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revertida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segunda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instância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. 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prova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história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longo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vida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sido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privado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antes do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excluído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primeiro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Gill Sans"/>
              </a:rPr>
              <a:t>julgamento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Gill Sans"/>
              </a:rPr>
              <a:t>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(3):</a:t>
            </a:r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500" b="1" i="1" u="none" strike="noStrike" cap="none" dirty="0">
                <a:solidFill>
                  <a:schemeClr val="dk1"/>
                </a:solidFill>
                <a:sym typeface="Gill Sans"/>
              </a:rPr>
              <a:t>State v. Bradley</a:t>
            </a:r>
            <a:endParaRPr sz="25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Um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do Texas,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Isom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Bradley,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declarou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1920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amante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estavam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preparando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dormir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quando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alarmou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com 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informação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inimigo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havia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ameaçado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Temendo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secreto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para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cama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com uma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pistola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debaixo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travesseiro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Mais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tarde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despertado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barulho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levantou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atirou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Após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recompor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acendeu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lâmpada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namorada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morta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pé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cama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Bradley foi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condenado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mas 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condenação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revertida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recurso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 O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júri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sido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informado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possibilidade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poderia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estar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dormindo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tivesse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disparado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tiros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sem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intenção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matar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amante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estar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estado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500" b="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500" b="0" i="0" u="none" strike="noStrike" cap="none" dirty="0">
                <a:solidFill>
                  <a:schemeClr val="dk1"/>
                </a:solidFill>
                <a:sym typeface="Gill Sans"/>
              </a:rPr>
              <a:t>.</a:t>
            </a:r>
            <a:endParaRPr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(4)</a:t>
            </a:r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body" idx="1"/>
          </p:nvPr>
        </p:nvSpPr>
        <p:spPr>
          <a:xfrm>
            <a:off x="1435100" y="1243012"/>
            <a:ext cx="7499350" cy="54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Regina v. Parks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(Canada)</a:t>
            </a:r>
            <a:endParaRPr sz="2400" b="1" i="1" u="none" strike="noStrike" cap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825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Kenneth Parks foi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absolvido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1987, do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sogra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alegando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problemas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i="0" u="none" strike="noStrike" cap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400" i="0" u="none" strike="noStrike" cap="none" dirty="0">
                <a:solidFill>
                  <a:schemeClr val="dk1"/>
                </a:solidFill>
                <a:sym typeface="Gill Sans"/>
              </a:rPr>
              <a:t>.</a:t>
            </a:r>
            <a:endParaRPr sz="2400" dirty="0"/>
          </a:p>
          <a:p>
            <a:pPr marL="36512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400" i="0" u="none" dirty="0">
              <a:solidFill>
                <a:schemeClr val="dk1"/>
              </a:solidFill>
              <a:sym typeface="Gill Sans"/>
            </a:endParaRPr>
          </a:p>
        </p:txBody>
      </p:sp>
      <p:pic>
        <p:nvPicPr>
          <p:cNvPr id="222" name="Google Shape;222;p5" descr="sleep_park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8975" y="2576512"/>
            <a:ext cx="6502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(4)</a:t>
            </a:r>
            <a:endParaRPr/>
          </a:p>
        </p:txBody>
      </p:sp>
      <p:sp>
        <p:nvSpPr>
          <p:cNvPr id="228" name="Google Shape;228;p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Na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noite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morte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Parks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levantou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-se da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cama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dirigiu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14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milhas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direção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a casa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seus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sogros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com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se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dizia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próximo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estrangulando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-o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até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desmaiar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seguida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espancou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sogra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com uma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barra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ferro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golpeando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-a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duas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vezes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com uma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faca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cozinha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morreu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homem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quase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sobreviveu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3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Parks,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então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dirigiu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-se a uma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delegacia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polícia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Chegando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lá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declarou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: “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Acho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matei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algumas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pessoas com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minhas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próprias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mãos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”. Parks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parecia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indiferente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fato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cortado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tendões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ambas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as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mãos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Esse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esquecimento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da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dor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juntamente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com outros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fatores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incluindo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um forte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histórico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familiar de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parassonias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levou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especialistas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testemunhar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Parks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sonâmbulo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ataque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3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“Se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consciente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pode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ser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responsabilizado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pelos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crimes”,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entendeu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300" b="0" i="0" u="none" dirty="0" err="1">
                <a:solidFill>
                  <a:schemeClr val="dk1"/>
                </a:solidFill>
                <a:sym typeface="Gill Sans"/>
              </a:rPr>
              <a:t>Júri</a:t>
            </a:r>
            <a:r>
              <a:rPr lang="en-US" sz="23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(5)</a:t>
            </a:r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1" i="1" u="none" dirty="0">
                <a:solidFill>
                  <a:schemeClr val="dk1"/>
                </a:solidFill>
                <a:sym typeface="Gill Sans"/>
              </a:rPr>
              <a:t>Pennsylvania v. </a:t>
            </a:r>
            <a:r>
              <a:rPr lang="en-US" sz="2400" b="1" i="1" u="none" dirty="0" err="1">
                <a:solidFill>
                  <a:schemeClr val="dk1"/>
                </a:solidFill>
                <a:sym typeface="Gill Sans"/>
              </a:rPr>
              <a:t>Ricksgers</a:t>
            </a:r>
            <a:endParaRPr sz="24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1994, Michael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Ricksgers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condenado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pelo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assassinato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esposa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alegou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matou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acidentalmente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durante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um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episódio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Os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seus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advogados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defesa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argumentaram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isso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provocado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por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condição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médica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, 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apnéia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do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sono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 </a:t>
            </a:r>
            <a:endParaRPr sz="24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sym typeface="Gill Sans"/>
              </a:rPr>
              <a:t>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promotoria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apresentou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explicação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alternativa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: a de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Ricksgers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aborrecido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esposa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estava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planejando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deixá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-lo. </a:t>
            </a:r>
            <a:endParaRPr sz="2400" dirty="0"/>
          </a:p>
          <a:p>
            <a:pPr marL="82550" marR="0" lvl="0" indent="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60"/>
              <a:buNone/>
            </a:pP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Ricksgers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à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polícia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acordar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encontrou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arma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mão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e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esposa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sangrando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na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cama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seu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lado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Ele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disse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poderia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ter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sonhado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com um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intruso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tentando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entrar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casa. O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argumentou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convenceu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o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júri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Ricksgers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foi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condenado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à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prisão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perpétua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sem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liberdade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sym typeface="Gill Sans"/>
              </a:rPr>
              <a:t>condicional</a:t>
            </a:r>
            <a:r>
              <a:rPr lang="en-US" sz="2400" b="0" i="0" u="none" dirty="0">
                <a:solidFill>
                  <a:schemeClr val="dk1"/>
                </a:solidFill>
                <a:sym typeface="Gill Sans"/>
              </a:rPr>
              <a:t>.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300" b="0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Histórico de casos (6)</a:t>
            </a:r>
            <a:endParaRPr/>
          </a:p>
        </p:txBody>
      </p:sp>
      <p:sp>
        <p:nvSpPr>
          <p:cNvPr id="240" name="Google Shape;240;p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5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Arizona v. </a:t>
            </a:r>
            <a:r>
              <a:rPr lang="en-US" sz="2000" b="1" i="1" u="none" dirty="0" err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Falater</a:t>
            </a:r>
            <a:endParaRPr dirty="0"/>
          </a:p>
          <a:p>
            <a:pPr marL="825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</a:pP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1997, no Arizona, Scott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, um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mórmon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devoto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admitiu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ter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esfaqueado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a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mulher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44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vezes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com uma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faca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de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caça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afogando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-a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em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sua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piscina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.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Falater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que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não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tinha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nenhum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motivo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aparente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,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tentou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montar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uma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defesa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baseada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 no </a:t>
            </a:r>
            <a:r>
              <a:rPr lang="en-US" sz="2100" u="none" dirty="0" err="1">
                <a:solidFill>
                  <a:schemeClr val="dk1"/>
                </a:solidFill>
                <a:sym typeface="Gill Sans"/>
              </a:rPr>
              <a:t>sonambulismo</a:t>
            </a:r>
            <a:r>
              <a:rPr lang="en-US" sz="2100" u="none" dirty="0">
                <a:solidFill>
                  <a:schemeClr val="dk1"/>
                </a:solidFill>
                <a:sym typeface="Gill Sans"/>
              </a:rPr>
              <a:t>.</a:t>
            </a:r>
            <a:endParaRPr sz="2100" dirty="0"/>
          </a:p>
          <a:p>
            <a:pPr marL="36512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1" i="1" u="none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1" name="Google Shape;241;p8" descr="falater_200-4a671b0896a5a391a92a71f2992eda7be36f2363-s6-c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12" y="3468687"/>
            <a:ext cx="4151312" cy="3154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2805</Words>
  <Application>Microsoft Macintosh PowerPoint</Application>
  <PresentationFormat>On-screen Show (4:3)</PresentationFormat>
  <Paragraphs>131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Gill Sans</vt:lpstr>
      <vt:lpstr>1_Solstice</vt:lpstr>
      <vt:lpstr>2_Solstice</vt:lpstr>
      <vt:lpstr>4_Solstice</vt:lpstr>
      <vt:lpstr>Solstice</vt:lpstr>
      <vt:lpstr>3_Solstice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Sonâmbulos Assassinos:</vt:lpstr>
      <vt:lpstr>Histórico de casos (1):</vt:lpstr>
      <vt:lpstr>Histórico de casos (1):</vt:lpstr>
      <vt:lpstr>Histórico de casos (2):</vt:lpstr>
      <vt:lpstr>Histórico de casos (3):</vt:lpstr>
      <vt:lpstr>Histórico de casos (4)</vt:lpstr>
      <vt:lpstr>Histórico de casos (4)</vt:lpstr>
      <vt:lpstr>Histórico de casos (5)</vt:lpstr>
      <vt:lpstr>Histórico de casos (6)</vt:lpstr>
      <vt:lpstr>Histórico de casos (6)</vt:lpstr>
      <vt:lpstr>Histórico de Casos (6) Scott Falater</vt:lpstr>
      <vt:lpstr>Histórico de casos (7)</vt:lpstr>
      <vt:lpstr>Histórico de casos (7)</vt:lpstr>
      <vt:lpstr>No Brasil</vt:lpstr>
      <vt:lpstr>Sexsomnia (Sonambulismo sexual)</vt:lpstr>
      <vt:lpstr>Sexsomnia</vt:lpstr>
      <vt:lpstr>Sexsomnia</vt:lpstr>
      <vt:lpstr>Sexsomnia (jurisprudência)</vt:lpstr>
      <vt:lpstr>Sexsomnia (jurisprudência)</vt:lpstr>
      <vt:lpstr>Informações Gerais sobre o Sonambulismo</vt:lpstr>
      <vt:lpstr>Informações Gerais sobre o Sonambulismo</vt:lpstr>
      <vt:lpstr>Mais alguns critérios de identificação</vt:lpstr>
      <vt:lpstr>Ato involuntário ou voluntário?</vt:lpstr>
      <vt:lpstr>Ato involuntário ou voluntário?</vt:lpstr>
      <vt:lpstr>Teoria dual</vt:lpstr>
      <vt:lpstr>A defesa do sonâmbulo</vt:lpstr>
      <vt:lpstr>A defesa do sonâmbulo</vt:lpstr>
      <vt:lpstr>A defesa do sonâmbulo</vt:lpstr>
      <vt:lpstr>Conclusões</vt:lpstr>
      <vt:lpstr>Conclusões</vt:lpstr>
      <vt:lpstr>Conclusões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Sonâmbulos Assassinos:</dc:title>
  <dc:creator>sergio nojiri</dc:creator>
  <cp:lastModifiedBy>sergio nojiri</cp:lastModifiedBy>
  <cp:revision>17</cp:revision>
  <dcterms:created xsi:type="dcterms:W3CDTF">2013-10-21T04:09:47Z</dcterms:created>
  <dcterms:modified xsi:type="dcterms:W3CDTF">2022-11-10T03:10:59Z</dcterms:modified>
</cp:coreProperties>
</file>